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94" r:id="rId1"/>
  </p:sldMasterIdLst>
  <p:notesMasterIdLst>
    <p:notesMasterId r:id="rId15"/>
  </p:notesMasterIdLst>
  <p:sldIdLst>
    <p:sldId id="256" r:id="rId2"/>
    <p:sldId id="257" r:id="rId3"/>
    <p:sldId id="259" r:id="rId4"/>
    <p:sldId id="268" r:id="rId5"/>
    <p:sldId id="258" r:id="rId6"/>
    <p:sldId id="260" r:id="rId7"/>
    <p:sldId id="262" r:id="rId8"/>
    <p:sldId id="261" r:id="rId9"/>
    <p:sldId id="269" r:id="rId10"/>
    <p:sldId id="270" r:id="rId11"/>
    <p:sldId id="271" r:id="rId12"/>
    <p:sldId id="272" r:id="rId13"/>
    <p:sldId id="273"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1E246334-67BC-1D4F-8D83-2C9EB722CE60}">
          <p14:sldIdLst>
            <p14:sldId id="256"/>
            <p14:sldId id="257"/>
            <p14:sldId id="259"/>
            <p14:sldId id="268"/>
            <p14:sldId id="258"/>
            <p14:sldId id="260"/>
            <p14:sldId id="262"/>
            <p14:sldId id="261"/>
            <p14:sldId id="269"/>
            <p14:sldId id="270"/>
            <p14:sldId id="271"/>
            <p14:sldId id="272"/>
            <p14:sldId id="27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724"/>
    <p:restoredTop sz="82449"/>
  </p:normalViewPr>
  <p:slideViewPr>
    <p:cSldViewPr snapToGrid="0" snapToObjects="1">
      <p:cViewPr varScale="1">
        <p:scale>
          <a:sx n="104" d="100"/>
          <a:sy n="104" d="100"/>
        </p:scale>
        <p:origin x="1688" y="208"/>
      </p:cViewPr>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9E3C1B4-1993-134F-A759-08D0AB97299F}" type="doc">
      <dgm:prSet loTypeId="urn:microsoft.com/office/officeart/2005/8/layout/StepDownProcess" loCatId="" qsTypeId="urn:microsoft.com/office/officeart/2005/8/quickstyle/3D9" qsCatId="3D" csTypeId="urn:microsoft.com/office/officeart/2005/8/colors/accent1_2" csCatId="accent1" phldr="1"/>
      <dgm:spPr/>
      <dgm:t>
        <a:bodyPr/>
        <a:lstStyle/>
        <a:p>
          <a:endParaRPr lang="en-US"/>
        </a:p>
      </dgm:t>
    </dgm:pt>
    <dgm:pt modelId="{572341D7-C15D-824B-9421-8144F8475758}">
      <dgm:prSet phldrT="[Text]"/>
      <dgm:spPr/>
      <dgm:t>
        <a:bodyPr/>
        <a:lstStyle/>
        <a:p>
          <a:r>
            <a:rPr lang="en-US" dirty="0"/>
            <a:t>Change the geometry</a:t>
          </a:r>
        </a:p>
      </dgm:t>
    </dgm:pt>
    <dgm:pt modelId="{C2185F5A-D979-B546-91FD-947907F55920}" type="parTrans" cxnId="{A8528F48-48DD-434A-9362-8DE898FE3DAC}">
      <dgm:prSet/>
      <dgm:spPr/>
      <dgm:t>
        <a:bodyPr/>
        <a:lstStyle/>
        <a:p>
          <a:endParaRPr lang="en-US"/>
        </a:p>
      </dgm:t>
    </dgm:pt>
    <dgm:pt modelId="{A456AA33-80BE-B045-9805-BB300CFE29C1}" type="sibTrans" cxnId="{A8528F48-48DD-434A-9362-8DE898FE3DAC}">
      <dgm:prSet/>
      <dgm:spPr/>
      <dgm:t>
        <a:bodyPr/>
        <a:lstStyle/>
        <a:p>
          <a:endParaRPr lang="en-US"/>
        </a:p>
      </dgm:t>
    </dgm:pt>
    <dgm:pt modelId="{1A533D23-4925-4B47-960C-99BABF64DFD3}">
      <dgm:prSet phldrT="[Text]"/>
      <dgm:spPr/>
      <dgm:t>
        <a:bodyPr/>
        <a:lstStyle/>
        <a:p>
          <a:r>
            <a:rPr lang="en-US" dirty="0"/>
            <a:t>step1</a:t>
          </a:r>
        </a:p>
      </dgm:t>
    </dgm:pt>
    <dgm:pt modelId="{C1E56F76-DD3B-814E-B759-B5645EA596DB}" type="parTrans" cxnId="{7503272C-2EB0-F14E-8019-9A4C7B3E3811}">
      <dgm:prSet/>
      <dgm:spPr/>
      <dgm:t>
        <a:bodyPr/>
        <a:lstStyle/>
        <a:p>
          <a:endParaRPr lang="en-US"/>
        </a:p>
      </dgm:t>
    </dgm:pt>
    <dgm:pt modelId="{53DB90F7-CAB2-C342-B46A-FEBBB3E4AD2F}" type="sibTrans" cxnId="{7503272C-2EB0-F14E-8019-9A4C7B3E3811}">
      <dgm:prSet/>
      <dgm:spPr/>
      <dgm:t>
        <a:bodyPr/>
        <a:lstStyle/>
        <a:p>
          <a:endParaRPr lang="en-US"/>
        </a:p>
      </dgm:t>
    </dgm:pt>
    <dgm:pt modelId="{60F6DF0D-6808-784A-A6FF-1C9A673A6B40}">
      <dgm:prSet phldrT="[Text]"/>
      <dgm:spPr/>
      <dgm:t>
        <a:bodyPr/>
        <a:lstStyle/>
        <a:p>
          <a:r>
            <a:rPr lang="en-US" dirty="0"/>
            <a:t>Optimization</a:t>
          </a:r>
        </a:p>
      </dgm:t>
    </dgm:pt>
    <dgm:pt modelId="{2C340B7C-D651-4545-8BF8-B8D9475D97D1}" type="parTrans" cxnId="{E11D8845-9050-B84E-AD08-2E908388F1A3}">
      <dgm:prSet/>
      <dgm:spPr/>
      <dgm:t>
        <a:bodyPr/>
        <a:lstStyle/>
        <a:p>
          <a:endParaRPr lang="en-US"/>
        </a:p>
      </dgm:t>
    </dgm:pt>
    <dgm:pt modelId="{7745399A-B777-3E41-B66B-AB18524B20E9}" type="sibTrans" cxnId="{E11D8845-9050-B84E-AD08-2E908388F1A3}">
      <dgm:prSet/>
      <dgm:spPr/>
      <dgm:t>
        <a:bodyPr/>
        <a:lstStyle/>
        <a:p>
          <a:endParaRPr lang="en-US"/>
        </a:p>
      </dgm:t>
    </dgm:pt>
    <dgm:pt modelId="{472657A1-780F-4449-944E-E6E991757B53}">
      <dgm:prSet phldrT="[Text]"/>
      <dgm:spPr/>
      <dgm:t>
        <a:bodyPr/>
        <a:lstStyle/>
        <a:p>
          <a:r>
            <a:rPr lang="en-US" dirty="0"/>
            <a:t>step2</a:t>
          </a:r>
        </a:p>
      </dgm:t>
    </dgm:pt>
    <dgm:pt modelId="{D9EFEDD2-A888-7F4E-B7E3-E551E36E70F6}" type="parTrans" cxnId="{21AC25A0-6B03-C44D-9D30-54E952440A12}">
      <dgm:prSet/>
      <dgm:spPr/>
      <dgm:t>
        <a:bodyPr/>
        <a:lstStyle/>
        <a:p>
          <a:endParaRPr lang="en-US"/>
        </a:p>
      </dgm:t>
    </dgm:pt>
    <dgm:pt modelId="{F4FC044C-CDA8-3F41-8C15-E2DE820DE879}" type="sibTrans" cxnId="{21AC25A0-6B03-C44D-9D30-54E952440A12}">
      <dgm:prSet/>
      <dgm:spPr/>
      <dgm:t>
        <a:bodyPr/>
        <a:lstStyle/>
        <a:p>
          <a:endParaRPr lang="en-US"/>
        </a:p>
      </dgm:t>
    </dgm:pt>
    <dgm:pt modelId="{B7946265-5C7F-7244-854A-803D4593675B}">
      <dgm:prSet phldrT="[Text]"/>
      <dgm:spPr/>
      <dgm:t>
        <a:bodyPr/>
        <a:lstStyle/>
        <a:p>
          <a:r>
            <a:rPr lang="en-US" dirty="0"/>
            <a:t>Specific Eigen-frequency</a:t>
          </a:r>
        </a:p>
      </dgm:t>
    </dgm:pt>
    <dgm:pt modelId="{C8366B32-C9A5-944C-90D5-0B9F7F00326B}" type="parTrans" cxnId="{70D3916E-B2EB-F044-9A71-E1ED90361F67}">
      <dgm:prSet/>
      <dgm:spPr/>
      <dgm:t>
        <a:bodyPr/>
        <a:lstStyle/>
        <a:p>
          <a:endParaRPr lang="en-US"/>
        </a:p>
      </dgm:t>
    </dgm:pt>
    <dgm:pt modelId="{1B4AC2B4-4508-1F4F-95F2-19FD6C151F20}" type="sibTrans" cxnId="{70D3916E-B2EB-F044-9A71-E1ED90361F67}">
      <dgm:prSet/>
      <dgm:spPr/>
      <dgm:t>
        <a:bodyPr/>
        <a:lstStyle/>
        <a:p>
          <a:endParaRPr lang="en-US"/>
        </a:p>
      </dgm:t>
    </dgm:pt>
    <dgm:pt modelId="{9F72A2DA-21E4-5D45-BF6F-082436ECAD9A}">
      <dgm:prSet phldrT="[Text]"/>
      <dgm:spPr/>
      <dgm:t>
        <a:bodyPr/>
        <a:lstStyle/>
        <a:p>
          <a:r>
            <a:rPr lang="en-US" dirty="0"/>
            <a:t>step3</a:t>
          </a:r>
        </a:p>
      </dgm:t>
    </dgm:pt>
    <dgm:pt modelId="{667D5800-0EBE-8E4F-A1ED-152DF037281D}" type="parTrans" cxnId="{1A8DADD0-8B70-2848-A278-9B1A1C3A2811}">
      <dgm:prSet/>
      <dgm:spPr/>
      <dgm:t>
        <a:bodyPr/>
        <a:lstStyle/>
        <a:p>
          <a:endParaRPr lang="en-US"/>
        </a:p>
      </dgm:t>
    </dgm:pt>
    <dgm:pt modelId="{B14FACF7-2A94-414A-9B20-8F50A1F6B57C}" type="sibTrans" cxnId="{1A8DADD0-8B70-2848-A278-9B1A1C3A2811}">
      <dgm:prSet/>
      <dgm:spPr/>
      <dgm:t>
        <a:bodyPr/>
        <a:lstStyle/>
        <a:p>
          <a:endParaRPr lang="en-US"/>
        </a:p>
      </dgm:t>
    </dgm:pt>
    <dgm:pt modelId="{C1924DDD-2D64-9E46-B1CA-6145CD347278}" type="pres">
      <dgm:prSet presAssocID="{79E3C1B4-1993-134F-A759-08D0AB97299F}" presName="rootnode" presStyleCnt="0">
        <dgm:presLayoutVars>
          <dgm:chMax/>
          <dgm:chPref/>
          <dgm:dir/>
          <dgm:animLvl val="lvl"/>
        </dgm:presLayoutVars>
      </dgm:prSet>
      <dgm:spPr/>
    </dgm:pt>
    <dgm:pt modelId="{19313B28-68DE-9B44-BB80-14C1A7588ABB}" type="pres">
      <dgm:prSet presAssocID="{572341D7-C15D-824B-9421-8144F8475758}" presName="composite" presStyleCnt="0"/>
      <dgm:spPr/>
    </dgm:pt>
    <dgm:pt modelId="{56A45990-A844-2E44-8D08-CD4C23A4B737}" type="pres">
      <dgm:prSet presAssocID="{572341D7-C15D-824B-9421-8144F8475758}" presName="bentUpArrow1" presStyleLbl="alignImgPlace1" presStyleIdx="0" presStyleCnt="2"/>
      <dgm:spPr/>
    </dgm:pt>
    <dgm:pt modelId="{C2C4DC01-787C-3B42-8D5B-4B57B479D95B}" type="pres">
      <dgm:prSet presAssocID="{572341D7-C15D-824B-9421-8144F8475758}" presName="ParentText" presStyleLbl="node1" presStyleIdx="0" presStyleCnt="3">
        <dgm:presLayoutVars>
          <dgm:chMax val="1"/>
          <dgm:chPref val="1"/>
          <dgm:bulletEnabled val="1"/>
        </dgm:presLayoutVars>
      </dgm:prSet>
      <dgm:spPr/>
    </dgm:pt>
    <dgm:pt modelId="{247FC0BE-E0ED-554C-91A6-EDF10F308687}" type="pres">
      <dgm:prSet presAssocID="{572341D7-C15D-824B-9421-8144F8475758}" presName="ChildText" presStyleLbl="revTx" presStyleIdx="0" presStyleCnt="3">
        <dgm:presLayoutVars>
          <dgm:chMax val="0"/>
          <dgm:chPref val="0"/>
          <dgm:bulletEnabled val="1"/>
        </dgm:presLayoutVars>
      </dgm:prSet>
      <dgm:spPr/>
    </dgm:pt>
    <dgm:pt modelId="{1A97B05B-5BA5-8545-908A-D408BC9BA611}" type="pres">
      <dgm:prSet presAssocID="{A456AA33-80BE-B045-9805-BB300CFE29C1}" presName="sibTrans" presStyleCnt="0"/>
      <dgm:spPr/>
    </dgm:pt>
    <dgm:pt modelId="{DD88EBCC-F709-2F47-837D-8F64EE656774}" type="pres">
      <dgm:prSet presAssocID="{60F6DF0D-6808-784A-A6FF-1C9A673A6B40}" presName="composite" presStyleCnt="0"/>
      <dgm:spPr/>
    </dgm:pt>
    <dgm:pt modelId="{CB77CFC2-7E1F-044D-A899-1892F672EF24}" type="pres">
      <dgm:prSet presAssocID="{60F6DF0D-6808-784A-A6FF-1C9A673A6B40}" presName="bentUpArrow1" presStyleLbl="alignImgPlace1" presStyleIdx="1" presStyleCnt="2"/>
      <dgm:spPr/>
    </dgm:pt>
    <dgm:pt modelId="{7E57A10A-BB93-5042-823C-820429F02819}" type="pres">
      <dgm:prSet presAssocID="{60F6DF0D-6808-784A-A6FF-1C9A673A6B40}" presName="ParentText" presStyleLbl="node1" presStyleIdx="1" presStyleCnt="3" custLinFactNeighborX="11412" custLinFactNeighborY="858">
        <dgm:presLayoutVars>
          <dgm:chMax val="1"/>
          <dgm:chPref val="1"/>
          <dgm:bulletEnabled val="1"/>
        </dgm:presLayoutVars>
      </dgm:prSet>
      <dgm:spPr/>
    </dgm:pt>
    <dgm:pt modelId="{9275044E-7640-A04F-BE72-9B413389D692}" type="pres">
      <dgm:prSet presAssocID="{60F6DF0D-6808-784A-A6FF-1C9A673A6B40}" presName="ChildText" presStyleLbl="revTx" presStyleIdx="1" presStyleCnt="3">
        <dgm:presLayoutVars>
          <dgm:chMax val="0"/>
          <dgm:chPref val="0"/>
          <dgm:bulletEnabled val="1"/>
        </dgm:presLayoutVars>
      </dgm:prSet>
      <dgm:spPr/>
    </dgm:pt>
    <dgm:pt modelId="{A1618B89-CB88-754E-B539-51EBDFB50125}" type="pres">
      <dgm:prSet presAssocID="{7745399A-B777-3E41-B66B-AB18524B20E9}" presName="sibTrans" presStyleCnt="0"/>
      <dgm:spPr/>
    </dgm:pt>
    <dgm:pt modelId="{8272FE6E-921B-2141-BEAA-6D55E26E74E7}" type="pres">
      <dgm:prSet presAssocID="{B7946265-5C7F-7244-854A-803D4593675B}" presName="composite" presStyleCnt="0"/>
      <dgm:spPr/>
    </dgm:pt>
    <dgm:pt modelId="{2C77D382-C175-3248-8F74-C1140FA52454}" type="pres">
      <dgm:prSet presAssocID="{B7946265-5C7F-7244-854A-803D4593675B}" presName="ParentText" presStyleLbl="node1" presStyleIdx="2" presStyleCnt="3">
        <dgm:presLayoutVars>
          <dgm:chMax val="1"/>
          <dgm:chPref val="1"/>
          <dgm:bulletEnabled val="1"/>
        </dgm:presLayoutVars>
      </dgm:prSet>
      <dgm:spPr/>
    </dgm:pt>
    <dgm:pt modelId="{74879918-600E-B84A-BCC6-A788CB48BB12}" type="pres">
      <dgm:prSet presAssocID="{B7946265-5C7F-7244-854A-803D4593675B}" presName="FinalChildText" presStyleLbl="revTx" presStyleIdx="2" presStyleCnt="3">
        <dgm:presLayoutVars>
          <dgm:chMax val="0"/>
          <dgm:chPref val="0"/>
          <dgm:bulletEnabled val="1"/>
        </dgm:presLayoutVars>
      </dgm:prSet>
      <dgm:spPr/>
    </dgm:pt>
  </dgm:ptLst>
  <dgm:cxnLst>
    <dgm:cxn modelId="{DC3D4606-0FD6-5542-9E64-3716964A9555}" type="presOf" srcId="{572341D7-C15D-824B-9421-8144F8475758}" destId="{C2C4DC01-787C-3B42-8D5B-4B57B479D95B}" srcOrd="0" destOrd="0" presId="urn:microsoft.com/office/officeart/2005/8/layout/StepDownProcess"/>
    <dgm:cxn modelId="{8172FE1F-7B54-5442-8484-7284BD753A82}" type="presOf" srcId="{1A533D23-4925-4B47-960C-99BABF64DFD3}" destId="{247FC0BE-E0ED-554C-91A6-EDF10F308687}" srcOrd="0" destOrd="0" presId="urn:microsoft.com/office/officeart/2005/8/layout/StepDownProcess"/>
    <dgm:cxn modelId="{7503272C-2EB0-F14E-8019-9A4C7B3E3811}" srcId="{572341D7-C15D-824B-9421-8144F8475758}" destId="{1A533D23-4925-4B47-960C-99BABF64DFD3}" srcOrd="0" destOrd="0" parTransId="{C1E56F76-DD3B-814E-B759-B5645EA596DB}" sibTransId="{53DB90F7-CAB2-C342-B46A-FEBBB3E4AD2F}"/>
    <dgm:cxn modelId="{CC858D2F-FCFA-A747-9C56-4BD9ACD7F3BC}" type="presOf" srcId="{9F72A2DA-21E4-5D45-BF6F-082436ECAD9A}" destId="{74879918-600E-B84A-BCC6-A788CB48BB12}" srcOrd="0" destOrd="0" presId="urn:microsoft.com/office/officeart/2005/8/layout/StepDownProcess"/>
    <dgm:cxn modelId="{E11D8845-9050-B84E-AD08-2E908388F1A3}" srcId="{79E3C1B4-1993-134F-A759-08D0AB97299F}" destId="{60F6DF0D-6808-784A-A6FF-1C9A673A6B40}" srcOrd="1" destOrd="0" parTransId="{2C340B7C-D651-4545-8BF8-B8D9475D97D1}" sibTransId="{7745399A-B777-3E41-B66B-AB18524B20E9}"/>
    <dgm:cxn modelId="{A8528F48-48DD-434A-9362-8DE898FE3DAC}" srcId="{79E3C1B4-1993-134F-A759-08D0AB97299F}" destId="{572341D7-C15D-824B-9421-8144F8475758}" srcOrd="0" destOrd="0" parTransId="{C2185F5A-D979-B546-91FD-947907F55920}" sibTransId="{A456AA33-80BE-B045-9805-BB300CFE29C1}"/>
    <dgm:cxn modelId="{70D3916E-B2EB-F044-9A71-E1ED90361F67}" srcId="{79E3C1B4-1993-134F-A759-08D0AB97299F}" destId="{B7946265-5C7F-7244-854A-803D4593675B}" srcOrd="2" destOrd="0" parTransId="{C8366B32-C9A5-944C-90D5-0B9F7F00326B}" sibTransId="{1B4AC2B4-4508-1F4F-95F2-19FD6C151F20}"/>
    <dgm:cxn modelId="{AD819990-6E8D-DA4D-A4E8-A654204A45A9}" type="presOf" srcId="{B7946265-5C7F-7244-854A-803D4593675B}" destId="{2C77D382-C175-3248-8F74-C1140FA52454}" srcOrd="0" destOrd="0" presId="urn:microsoft.com/office/officeart/2005/8/layout/StepDownProcess"/>
    <dgm:cxn modelId="{21AC25A0-6B03-C44D-9D30-54E952440A12}" srcId="{60F6DF0D-6808-784A-A6FF-1C9A673A6B40}" destId="{472657A1-780F-4449-944E-E6E991757B53}" srcOrd="0" destOrd="0" parTransId="{D9EFEDD2-A888-7F4E-B7E3-E551E36E70F6}" sibTransId="{F4FC044C-CDA8-3F41-8C15-E2DE820DE879}"/>
    <dgm:cxn modelId="{1A8DADD0-8B70-2848-A278-9B1A1C3A2811}" srcId="{B7946265-5C7F-7244-854A-803D4593675B}" destId="{9F72A2DA-21E4-5D45-BF6F-082436ECAD9A}" srcOrd="0" destOrd="0" parTransId="{667D5800-0EBE-8E4F-A1ED-152DF037281D}" sibTransId="{B14FACF7-2A94-414A-9B20-8F50A1F6B57C}"/>
    <dgm:cxn modelId="{68B0DDD1-A12D-4B4A-8C1B-FED9018EE942}" type="presOf" srcId="{79E3C1B4-1993-134F-A759-08D0AB97299F}" destId="{C1924DDD-2D64-9E46-B1CA-6145CD347278}" srcOrd="0" destOrd="0" presId="urn:microsoft.com/office/officeart/2005/8/layout/StepDownProcess"/>
    <dgm:cxn modelId="{7F8A48E4-4EB2-B049-A50B-38A49029C4D5}" type="presOf" srcId="{60F6DF0D-6808-784A-A6FF-1C9A673A6B40}" destId="{7E57A10A-BB93-5042-823C-820429F02819}" srcOrd="0" destOrd="0" presId="urn:microsoft.com/office/officeart/2005/8/layout/StepDownProcess"/>
    <dgm:cxn modelId="{2C0BCDF0-23A2-624A-972E-0DD3B8A169ED}" type="presOf" srcId="{472657A1-780F-4449-944E-E6E991757B53}" destId="{9275044E-7640-A04F-BE72-9B413389D692}" srcOrd="0" destOrd="0" presId="urn:microsoft.com/office/officeart/2005/8/layout/StepDownProcess"/>
    <dgm:cxn modelId="{AE75BE34-3661-5C40-B658-8D84F6E49244}" type="presParOf" srcId="{C1924DDD-2D64-9E46-B1CA-6145CD347278}" destId="{19313B28-68DE-9B44-BB80-14C1A7588ABB}" srcOrd="0" destOrd="0" presId="urn:microsoft.com/office/officeart/2005/8/layout/StepDownProcess"/>
    <dgm:cxn modelId="{63A487EF-E2B8-004A-87D9-16CC8CC45B7B}" type="presParOf" srcId="{19313B28-68DE-9B44-BB80-14C1A7588ABB}" destId="{56A45990-A844-2E44-8D08-CD4C23A4B737}" srcOrd="0" destOrd="0" presId="urn:microsoft.com/office/officeart/2005/8/layout/StepDownProcess"/>
    <dgm:cxn modelId="{9D151DCC-1BF8-664B-837A-50F6CA7C97EF}" type="presParOf" srcId="{19313B28-68DE-9B44-BB80-14C1A7588ABB}" destId="{C2C4DC01-787C-3B42-8D5B-4B57B479D95B}" srcOrd="1" destOrd="0" presId="urn:microsoft.com/office/officeart/2005/8/layout/StepDownProcess"/>
    <dgm:cxn modelId="{01A6178C-B5AD-0749-BCC7-D15B6D6B0071}" type="presParOf" srcId="{19313B28-68DE-9B44-BB80-14C1A7588ABB}" destId="{247FC0BE-E0ED-554C-91A6-EDF10F308687}" srcOrd="2" destOrd="0" presId="urn:microsoft.com/office/officeart/2005/8/layout/StepDownProcess"/>
    <dgm:cxn modelId="{A4F292C8-EC93-1345-8762-9E4F2FE52BB5}" type="presParOf" srcId="{C1924DDD-2D64-9E46-B1CA-6145CD347278}" destId="{1A97B05B-5BA5-8545-908A-D408BC9BA611}" srcOrd="1" destOrd="0" presId="urn:microsoft.com/office/officeart/2005/8/layout/StepDownProcess"/>
    <dgm:cxn modelId="{C911592D-5E29-3F44-B8D7-E00F82B46681}" type="presParOf" srcId="{C1924DDD-2D64-9E46-B1CA-6145CD347278}" destId="{DD88EBCC-F709-2F47-837D-8F64EE656774}" srcOrd="2" destOrd="0" presId="urn:microsoft.com/office/officeart/2005/8/layout/StepDownProcess"/>
    <dgm:cxn modelId="{67A38EC7-B2C9-7641-B386-A1954C8BA62D}" type="presParOf" srcId="{DD88EBCC-F709-2F47-837D-8F64EE656774}" destId="{CB77CFC2-7E1F-044D-A899-1892F672EF24}" srcOrd="0" destOrd="0" presId="urn:microsoft.com/office/officeart/2005/8/layout/StepDownProcess"/>
    <dgm:cxn modelId="{8B053BB7-B479-464D-8C2C-5742A322603F}" type="presParOf" srcId="{DD88EBCC-F709-2F47-837D-8F64EE656774}" destId="{7E57A10A-BB93-5042-823C-820429F02819}" srcOrd="1" destOrd="0" presId="urn:microsoft.com/office/officeart/2005/8/layout/StepDownProcess"/>
    <dgm:cxn modelId="{611E33F7-7F36-B14B-B427-C61A2BBDFEC7}" type="presParOf" srcId="{DD88EBCC-F709-2F47-837D-8F64EE656774}" destId="{9275044E-7640-A04F-BE72-9B413389D692}" srcOrd="2" destOrd="0" presId="urn:microsoft.com/office/officeart/2005/8/layout/StepDownProcess"/>
    <dgm:cxn modelId="{C0BF5124-F0F5-0848-9D8D-8E2B891EB620}" type="presParOf" srcId="{C1924DDD-2D64-9E46-B1CA-6145CD347278}" destId="{A1618B89-CB88-754E-B539-51EBDFB50125}" srcOrd="3" destOrd="0" presId="urn:microsoft.com/office/officeart/2005/8/layout/StepDownProcess"/>
    <dgm:cxn modelId="{45EAF489-91CC-294B-B0CB-7327AE9BD838}" type="presParOf" srcId="{C1924DDD-2D64-9E46-B1CA-6145CD347278}" destId="{8272FE6E-921B-2141-BEAA-6D55E26E74E7}" srcOrd="4" destOrd="0" presId="urn:microsoft.com/office/officeart/2005/8/layout/StepDownProcess"/>
    <dgm:cxn modelId="{8EF627B0-3249-4D47-A238-E5144A449B53}" type="presParOf" srcId="{8272FE6E-921B-2141-BEAA-6D55E26E74E7}" destId="{2C77D382-C175-3248-8F74-C1140FA52454}" srcOrd="0" destOrd="0" presId="urn:microsoft.com/office/officeart/2005/8/layout/StepDownProcess"/>
    <dgm:cxn modelId="{609627E8-2B36-2144-A2D6-27C1D4B1C6E6}" type="presParOf" srcId="{8272FE6E-921B-2141-BEAA-6D55E26E74E7}" destId="{74879918-600E-B84A-BCC6-A788CB48BB12}" srcOrd="1"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9E3C1B4-1993-134F-A759-08D0AB97299F}" type="doc">
      <dgm:prSet loTypeId="urn:microsoft.com/office/officeart/2005/8/layout/StepDownProcess" loCatId="" qsTypeId="urn:microsoft.com/office/officeart/2005/8/quickstyle/3D9" qsCatId="3D" csTypeId="urn:microsoft.com/office/officeart/2005/8/colors/accent1_2" csCatId="accent1" phldr="1"/>
      <dgm:spPr/>
      <dgm:t>
        <a:bodyPr/>
        <a:lstStyle/>
        <a:p>
          <a:endParaRPr lang="en-US"/>
        </a:p>
      </dgm:t>
    </dgm:pt>
    <dgm:pt modelId="{1A533D23-4925-4B47-960C-99BABF64DFD3}">
      <dgm:prSet phldrT="[Text]"/>
      <dgm:spPr/>
      <dgm:t>
        <a:bodyPr/>
        <a:lstStyle/>
        <a:p>
          <a:r>
            <a:rPr lang="en-US" dirty="0"/>
            <a:t>step4</a:t>
          </a:r>
        </a:p>
      </dgm:t>
    </dgm:pt>
    <dgm:pt modelId="{C1E56F76-DD3B-814E-B759-B5645EA596DB}" type="parTrans" cxnId="{7503272C-2EB0-F14E-8019-9A4C7B3E3811}">
      <dgm:prSet/>
      <dgm:spPr/>
      <dgm:t>
        <a:bodyPr/>
        <a:lstStyle/>
        <a:p>
          <a:endParaRPr lang="en-US"/>
        </a:p>
      </dgm:t>
    </dgm:pt>
    <dgm:pt modelId="{53DB90F7-CAB2-C342-B46A-FEBBB3E4AD2F}" type="sibTrans" cxnId="{7503272C-2EB0-F14E-8019-9A4C7B3E3811}">
      <dgm:prSet/>
      <dgm:spPr/>
      <dgm:t>
        <a:bodyPr/>
        <a:lstStyle/>
        <a:p>
          <a:endParaRPr lang="en-US"/>
        </a:p>
      </dgm:t>
    </dgm:pt>
    <dgm:pt modelId="{60F6DF0D-6808-784A-A6FF-1C9A673A6B40}">
      <dgm:prSet phldrT="[Text]"/>
      <dgm:spPr/>
      <dgm:t>
        <a:bodyPr/>
        <a:lstStyle/>
        <a:p>
          <a:r>
            <a:rPr lang="en-US" dirty="0"/>
            <a:t>Moving mesh</a:t>
          </a:r>
        </a:p>
      </dgm:t>
    </dgm:pt>
    <dgm:pt modelId="{2C340B7C-D651-4545-8BF8-B8D9475D97D1}" type="parTrans" cxnId="{E11D8845-9050-B84E-AD08-2E908388F1A3}">
      <dgm:prSet/>
      <dgm:spPr/>
      <dgm:t>
        <a:bodyPr/>
        <a:lstStyle/>
        <a:p>
          <a:endParaRPr lang="en-US"/>
        </a:p>
      </dgm:t>
    </dgm:pt>
    <dgm:pt modelId="{7745399A-B777-3E41-B66B-AB18524B20E9}" type="sibTrans" cxnId="{E11D8845-9050-B84E-AD08-2E908388F1A3}">
      <dgm:prSet/>
      <dgm:spPr/>
      <dgm:t>
        <a:bodyPr/>
        <a:lstStyle/>
        <a:p>
          <a:endParaRPr lang="en-US"/>
        </a:p>
      </dgm:t>
    </dgm:pt>
    <dgm:pt modelId="{472657A1-780F-4449-944E-E6E991757B53}">
      <dgm:prSet phldrT="[Text]"/>
      <dgm:spPr/>
      <dgm:t>
        <a:bodyPr/>
        <a:lstStyle/>
        <a:p>
          <a:r>
            <a:rPr lang="en-US" dirty="0"/>
            <a:t>step5</a:t>
          </a:r>
        </a:p>
      </dgm:t>
    </dgm:pt>
    <dgm:pt modelId="{D9EFEDD2-A888-7F4E-B7E3-E551E36E70F6}" type="parTrans" cxnId="{21AC25A0-6B03-C44D-9D30-54E952440A12}">
      <dgm:prSet/>
      <dgm:spPr/>
      <dgm:t>
        <a:bodyPr/>
        <a:lstStyle/>
        <a:p>
          <a:endParaRPr lang="en-US"/>
        </a:p>
      </dgm:t>
    </dgm:pt>
    <dgm:pt modelId="{F4FC044C-CDA8-3F41-8C15-E2DE820DE879}" type="sibTrans" cxnId="{21AC25A0-6B03-C44D-9D30-54E952440A12}">
      <dgm:prSet/>
      <dgm:spPr/>
      <dgm:t>
        <a:bodyPr/>
        <a:lstStyle/>
        <a:p>
          <a:endParaRPr lang="en-US"/>
        </a:p>
      </dgm:t>
    </dgm:pt>
    <dgm:pt modelId="{B7946265-5C7F-7244-854A-803D4593675B}">
      <dgm:prSet phldrT="[Text]"/>
      <dgm:spPr/>
      <dgm:t>
        <a:bodyPr/>
        <a:lstStyle/>
        <a:p>
          <a:r>
            <a:rPr lang="en-US" dirty="0"/>
            <a:t>Find the reaction</a:t>
          </a:r>
        </a:p>
      </dgm:t>
    </dgm:pt>
    <dgm:pt modelId="{C8366B32-C9A5-944C-90D5-0B9F7F00326B}" type="parTrans" cxnId="{70D3916E-B2EB-F044-9A71-E1ED90361F67}">
      <dgm:prSet/>
      <dgm:spPr/>
      <dgm:t>
        <a:bodyPr/>
        <a:lstStyle/>
        <a:p>
          <a:endParaRPr lang="en-US"/>
        </a:p>
      </dgm:t>
    </dgm:pt>
    <dgm:pt modelId="{1B4AC2B4-4508-1F4F-95F2-19FD6C151F20}" type="sibTrans" cxnId="{70D3916E-B2EB-F044-9A71-E1ED90361F67}">
      <dgm:prSet/>
      <dgm:spPr/>
      <dgm:t>
        <a:bodyPr/>
        <a:lstStyle/>
        <a:p>
          <a:endParaRPr lang="en-US"/>
        </a:p>
      </dgm:t>
    </dgm:pt>
    <dgm:pt modelId="{9F72A2DA-21E4-5D45-BF6F-082436ECAD9A}">
      <dgm:prSet phldrT="[Text]"/>
      <dgm:spPr/>
      <dgm:t>
        <a:bodyPr/>
        <a:lstStyle/>
        <a:p>
          <a:r>
            <a:rPr lang="en-US" dirty="0"/>
            <a:t>step6</a:t>
          </a:r>
        </a:p>
      </dgm:t>
    </dgm:pt>
    <dgm:pt modelId="{667D5800-0EBE-8E4F-A1ED-152DF037281D}" type="parTrans" cxnId="{1A8DADD0-8B70-2848-A278-9B1A1C3A2811}">
      <dgm:prSet/>
      <dgm:spPr/>
      <dgm:t>
        <a:bodyPr/>
        <a:lstStyle/>
        <a:p>
          <a:endParaRPr lang="en-US"/>
        </a:p>
      </dgm:t>
    </dgm:pt>
    <dgm:pt modelId="{B14FACF7-2A94-414A-9B20-8F50A1F6B57C}" type="sibTrans" cxnId="{1A8DADD0-8B70-2848-A278-9B1A1C3A2811}">
      <dgm:prSet/>
      <dgm:spPr/>
      <dgm:t>
        <a:bodyPr/>
        <a:lstStyle/>
        <a:p>
          <a:endParaRPr lang="en-US"/>
        </a:p>
      </dgm:t>
    </dgm:pt>
    <dgm:pt modelId="{572341D7-C15D-824B-9421-8144F8475758}">
      <dgm:prSet phldrT="[Text]"/>
      <dgm:spPr/>
      <dgm:t>
        <a:bodyPr/>
        <a:lstStyle/>
        <a:p>
          <a:r>
            <a:rPr lang="en-US" dirty="0"/>
            <a:t>Electrostatic</a:t>
          </a:r>
          <a:r>
            <a:rPr lang="en-US" baseline="0" dirty="0"/>
            <a:t> response</a:t>
          </a:r>
          <a:endParaRPr lang="en-US" dirty="0"/>
        </a:p>
      </dgm:t>
    </dgm:pt>
    <dgm:pt modelId="{A456AA33-80BE-B045-9805-BB300CFE29C1}" type="sibTrans" cxnId="{A8528F48-48DD-434A-9362-8DE898FE3DAC}">
      <dgm:prSet/>
      <dgm:spPr/>
      <dgm:t>
        <a:bodyPr/>
        <a:lstStyle/>
        <a:p>
          <a:endParaRPr lang="en-US"/>
        </a:p>
      </dgm:t>
    </dgm:pt>
    <dgm:pt modelId="{C2185F5A-D979-B546-91FD-947907F55920}" type="parTrans" cxnId="{A8528F48-48DD-434A-9362-8DE898FE3DAC}">
      <dgm:prSet/>
      <dgm:spPr/>
      <dgm:t>
        <a:bodyPr/>
        <a:lstStyle/>
        <a:p>
          <a:endParaRPr lang="en-US"/>
        </a:p>
      </dgm:t>
    </dgm:pt>
    <dgm:pt modelId="{C1924DDD-2D64-9E46-B1CA-6145CD347278}" type="pres">
      <dgm:prSet presAssocID="{79E3C1B4-1993-134F-A759-08D0AB97299F}" presName="rootnode" presStyleCnt="0">
        <dgm:presLayoutVars>
          <dgm:chMax/>
          <dgm:chPref/>
          <dgm:dir/>
          <dgm:animLvl val="lvl"/>
        </dgm:presLayoutVars>
      </dgm:prSet>
      <dgm:spPr/>
    </dgm:pt>
    <dgm:pt modelId="{19313B28-68DE-9B44-BB80-14C1A7588ABB}" type="pres">
      <dgm:prSet presAssocID="{572341D7-C15D-824B-9421-8144F8475758}" presName="composite" presStyleCnt="0"/>
      <dgm:spPr/>
    </dgm:pt>
    <dgm:pt modelId="{56A45990-A844-2E44-8D08-CD4C23A4B737}" type="pres">
      <dgm:prSet presAssocID="{572341D7-C15D-824B-9421-8144F8475758}" presName="bentUpArrow1" presStyleLbl="alignImgPlace1" presStyleIdx="0" presStyleCnt="2"/>
      <dgm:spPr/>
    </dgm:pt>
    <dgm:pt modelId="{C2C4DC01-787C-3B42-8D5B-4B57B479D95B}" type="pres">
      <dgm:prSet presAssocID="{572341D7-C15D-824B-9421-8144F8475758}" presName="ParentText" presStyleLbl="node1" presStyleIdx="0" presStyleCnt="3">
        <dgm:presLayoutVars>
          <dgm:chMax val="1"/>
          <dgm:chPref val="1"/>
          <dgm:bulletEnabled val="1"/>
        </dgm:presLayoutVars>
      </dgm:prSet>
      <dgm:spPr/>
    </dgm:pt>
    <dgm:pt modelId="{247FC0BE-E0ED-554C-91A6-EDF10F308687}" type="pres">
      <dgm:prSet presAssocID="{572341D7-C15D-824B-9421-8144F8475758}" presName="ChildText" presStyleLbl="revTx" presStyleIdx="0" presStyleCnt="3">
        <dgm:presLayoutVars>
          <dgm:chMax val="0"/>
          <dgm:chPref val="0"/>
          <dgm:bulletEnabled val="1"/>
        </dgm:presLayoutVars>
      </dgm:prSet>
      <dgm:spPr/>
    </dgm:pt>
    <dgm:pt modelId="{1A97B05B-5BA5-8545-908A-D408BC9BA611}" type="pres">
      <dgm:prSet presAssocID="{A456AA33-80BE-B045-9805-BB300CFE29C1}" presName="sibTrans" presStyleCnt="0"/>
      <dgm:spPr/>
    </dgm:pt>
    <dgm:pt modelId="{DD88EBCC-F709-2F47-837D-8F64EE656774}" type="pres">
      <dgm:prSet presAssocID="{60F6DF0D-6808-784A-A6FF-1C9A673A6B40}" presName="composite" presStyleCnt="0"/>
      <dgm:spPr/>
    </dgm:pt>
    <dgm:pt modelId="{CB77CFC2-7E1F-044D-A899-1892F672EF24}" type="pres">
      <dgm:prSet presAssocID="{60F6DF0D-6808-784A-A6FF-1C9A673A6B40}" presName="bentUpArrow1" presStyleLbl="alignImgPlace1" presStyleIdx="1" presStyleCnt="2"/>
      <dgm:spPr/>
    </dgm:pt>
    <dgm:pt modelId="{7E57A10A-BB93-5042-823C-820429F02819}" type="pres">
      <dgm:prSet presAssocID="{60F6DF0D-6808-784A-A6FF-1C9A673A6B40}" presName="ParentText" presStyleLbl="node1" presStyleIdx="1" presStyleCnt="3" custLinFactNeighborX="11412" custLinFactNeighborY="858">
        <dgm:presLayoutVars>
          <dgm:chMax val="1"/>
          <dgm:chPref val="1"/>
          <dgm:bulletEnabled val="1"/>
        </dgm:presLayoutVars>
      </dgm:prSet>
      <dgm:spPr/>
    </dgm:pt>
    <dgm:pt modelId="{9275044E-7640-A04F-BE72-9B413389D692}" type="pres">
      <dgm:prSet presAssocID="{60F6DF0D-6808-784A-A6FF-1C9A673A6B40}" presName="ChildText" presStyleLbl="revTx" presStyleIdx="1" presStyleCnt="3">
        <dgm:presLayoutVars>
          <dgm:chMax val="0"/>
          <dgm:chPref val="0"/>
          <dgm:bulletEnabled val="1"/>
        </dgm:presLayoutVars>
      </dgm:prSet>
      <dgm:spPr/>
    </dgm:pt>
    <dgm:pt modelId="{A1618B89-CB88-754E-B539-51EBDFB50125}" type="pres">
      <dgm:prSet presAssocID="{7745399A-B777-3E41-B66B-AB18524B20E9}" presName="sibTrans" presStyleCnt="0"/>
      <dgm:spPr/>
    </dgm:pt>
    <dgm:pt modelId="{8272FE6E-921B-2141-BEAA-6D55E26E74E7}" type="pres">
      <dgm:prSet presAssocID="{B7946265-5C7F-7244-854A-803D4593675B}" presName="composite" presStyleCnt="0"/>
      <dgm:spPr/>
    </dgm:pt>
    <dgm:pt modelId="{2C77D382-C175-3248-8F74-C1140FA52454}" type="pres">
      <dgm:prSet presAssocID="{B7946265-5C7F-7244-854A-803D4593675B}" presName="ParentText" presStyleLbl="node1" presStyleIdx="2" presStyleCnt="3">
        <dgm:presLayoutVars>
          <dgm:chMax val="1"/>
          <dgm:chPref val="1"/>
          <dgm:bulletEnabled val="1"/>
        </dgm:presLayoutVars>
      </dgm:prSet>
      <dgm:spPr/>
    </dgm:pt>
    <dgm:pt modelId="{74879918-600E-B84A-BCC6-A788CB48BB12}" type="pres">
      <dgm:prSet presAssocID="{B7946265-5C7F-7244-854A-803D4593675B}" presName="FinalChildText" presStyleLbl="revTx" presStyleIdx="2" presStyleCnt="3">
        <dgm:presLayoutVars>
          <dgm:chMax val="0"/>
          <dgm:chPref val="0"/>
          <dgm:bulletEnabled val="1"/>
        </dgm:presLayoutVars>
      </dgm:prSet>
      <dgm:spPr/>
    </dgm:pt>
  </dgm:ptLst>
  <dgm:cxnLst>
    <dgm:cxn modelId="{64089904-8B1F-5544-98EC-C7ED20988B38}" type="presOf" srcId="{60F6DF0D-6808-784A-A6FF-1C9A673A6B40}" destId="{7E57A10A-BB93-5042-823C-820429F02819}" srcOrd="0" destOrd="0" presId="urn:microsoft.com/office/officeart/2005/8/layout/StepDownProcess"/>
    <dgm:cxn modelId="{7503272C-2EB0-F14E-8019-9A4C7B3E3811}" srcId="{572341D7-C15D-824B-9421-8144F8475758}" destId="{1A533D23-4925-4B47-960C-99BABF64DFD3}" srcOrd="0" destOrd="0" parTransId="{C1E56F76-DD3B-814E-B759-B5645EA596DB}" sibTransId="{53DB90F7-CAB2-C342-B46A-FEBBB3E4AD2F}"/>
    <dgm:cxn modelId="{E11D8845-9050-B84E-AD08-2E908388F1A3}" srcId="{79E3C1B4-1993-134F-A759-08D0AB97299F}" destId="{60F6DF0D-6808-784A-A6FF-1C9A673A6B40}" srcOrd="1" destOrd="0" parTransId="{2C340B7C-D651-4545-8BF8-B8D9475D97D1}" sibTransId="{7745399A-B777-3E41-B66B-AB18524B20E9}"/>
    <dgm:cxn modelId="{A8528F48-48DD-434A-9362-8DE898FE3DAC}" srcId="{79E3C1B4-1993-134F-A759-08D0AB97299F}" destId="{572341D7-C15D-824B-9421-8144F8475758}" srcOrd="0" destOrd="0" parTransId="{C2185F5A-D979-B546-91FD-947907F55920}" sibTransId="{A456AA33-80BE-B045-9805-BB300CFE29C1}"/>
    <dgm:cxn modelId="{4553A751-F735-9F40-BA40-7BCC7D1D2E56}" type="presOf" srcId="{9F72A2DA-21E4-5D45-BF6F-082436ECAD9A}" destId="{74879918-600E-B84A-BCC6-A788CB48BB12}" srcOrd="0" destOrd="0" presId="urn:microsoft.com/office/officeart/2005/8/layout/StepDownProcess"/>
    <dgm:cxn modelId="{70D3916E-B2EB-F044-9A71-E1ED90361F67}" srcId="{79E3C1B4-1993-134F-A759-08D0AB97299F}" destId="{B7946265-5C7F-7244-854A-803D4593675B}" srcOrd="2" destOrd="0" parTransId="{C8366B32-C9A5-944C-90D5-0B9F7F00326B}" sibTransId="{1B4AC2B4-4508-1F4F-95F2-19FD6C151F20}"/>
    <dgm:cxn modelId="{5477CE70-0946-EB40-A9F3-1F29B6B78B30}" type="presOf" srcId="{79E3C1B4-1993-134F-A759-08D0AB97299F}" destId="{C1924DDD-2D64-9E46-B1CA-6145CD347278}" srcOrd="0" destOrd="0" presId="urn:microsoft.com/office/officeart/2005/8/layout/StepDownProcess"/>
    <dgm:cxn modelId="{7B9B3A85-7910-A444-850C-64432B0B5536}" type="presOf" srcId="{472657A1-780F-4449-944E-E6E991757B53}" destId="{9275044E-7640-A04F-BE72-9B413389D692}" srcOrd="0" destOrd="0" presId="urn:microsoft.com/office/officeart/2005/8/layout/StepDownProcess"/>
    <dgm:cxn modelId="{21AC25A0-6B03-C44D-9D30-54E952440A12}" srcId="{60F6DF0D-6808-784A-A6FF-1C9A673A6B40}" destId="{472657A1-780F-4449-944E-E6E991757B53}" srcOrd="0" destOrd="0" parTransId="{D9EFEDD2-A888-7F4E-B7E3-E551E36E70F6}" sibTransId="{F4FC044C-CDA8-3F41-8C15-E2DE820DE879}"/>
    <dgm:cxn modelId="{82D713AA-935B-8E4C-B328-3184D5B02D6D}" type="presOf" srcId="{B7946265-5C7F-7244-854A-803D4593675B}" destId="{2C77D382-C175-3248-8F74-C1140FA52454}" srcOrd="0" destOrd="0" presId="urn:microsoft.com/office/officeart/2005/8/layout/StepDownProcess"/>
    <dgm:cxn modelId="{FCD22DAF-3B2F-1A4C-BB60-7EAE823F52E9}" type="presOf" srcId="{1A533D23-4925-4B47-960C-99BABF64DFD3}" destId="{247FC0BE-E0ED-554C-91A6-EDF10F308687}" srcOrd="0" destOrd="0" presId="urn:microsoft.com/office/officeart/2005/8/layout/StepDownProcess"/>
    <dgm:cxn modelId="{1A8DADD0-8B70-2848-A278-9B1A1C3A2811}" srcId="{B7946265-5C7F-7244-854A-803D4593675B}" destId="{9F72A2DA-21E4-5D45-BF6F-082436ECAD9A}" srcOrd="0" destOrd="0" parTransId="{667D5800-0EBE-8E4F-A1ED-152DF037281D}" sibTransId="{B14FACF7-2A94-414A-9B20-8F50A1F6B57C}"/>
    <dgm:cxn modelId="{DC295CF3-47C1-5E41-8D98-E6E2147A2361}" type="presOf" srcId="{572341D7-C15D-824B-9421-8144F8475758}" destId="{C2C4DC01-787C-3B42-8D5B-4B57B479D95B}" srcOrd="0" destOrd="0" presId="urn:microsoft.com/office/officeart/2005/8/layout/StepDownProcess"/>
    <dgm:cxn modelId="{589B5BB0-DA0E-5C47-B7A2-11E5F908F316}" type="presParOf" srcId="{C1924DDD-2D64-9E46-B1CA-6145CD347278}" destId="{19313B28-68DE-9B44-BB80-14C1A7588ABB}" srcOrd="0" destOrd="0" presId="urn:microsoft.com/office/officeart/2005/8/layout/StepDownProcess"/>
    <dgm:cxn modelId="{22FF0775-5C56-9749-AB47-FEE8B685B5C1}" type="presParOf" srcId="{19313B28-68DE-9B44-BB80-14C1A7588ABB}" destId="{56A45990-A844-2E44-8D08-CD4C23A4B737}" srcOrd="0" destOrd="0" presId="urn:microsoft.com/office/officeart/2005/8/layout/StepDownProcess"/>
    <dgm:cxn modelId="{DB4C2B42-8BA5-CD40-92D6-E36E02A862C1}" type="presParOf" srcId="{19313B28-68DE-9B44-BB80-14C1A7588ABB}" destId="{C2C4DC01-787C-3B42-8D5B-4B57B479D95B}" srcOrd="1" destOrd="0" presId="urn:microsoft.com/office/officeart/2005/8/layout/StepDownProcess"/>
    <dgm:cxn modelId="{FCF1A6F9-6F4B-0C40-961F-2E1342F4F16F}" type="presParOf" srcId="{19313B28-68DE-9B44-BB80-14C1A7588ABB}" destId="{247FC0BE-E0ED-554C-91A6-EDF10F308687}" srcOrd="2" destOrd="0" presId="urn:microsoft.com/office/officeart/2005/8/layout/StepDownProcess"/>
    <dgm:cxn modelId="{4AE726B7-E90E-474A-B8A8-62DE6FCB2452}" type="presParOf" srcId="{C1924DDD-2D64-9E46-B1CA-6145CD347278}" destId="{1A97B05B-5BA5-8545-908A-D408BC9BA611}" srcOrd="1" destOrd="0" presId="urn:microsoft.com/office/officeart/2005/8/layout/StepDownProcess"/>
    <dgm:cxn modelId="{7FE3E2D9-8799-F749-97A2-0001F3A28697}" type="presParOf" srcId="{C1924DDD-2D64-9E46-B1CA-6145CD347278}" destId="{DD88EBCC-F709-2F47-837D-8F64EE656774}" srcOrd="2" destOrd="0" presId="urn:microsoft.com/office/officeart/2005/8/layout/StepDownProcess"/>
    <dgm:cxn modelId="{2250850D-80D1-9447-BE44-53C559AFBC7A}" type="presParOf" srcId="{DD88EBCC-F709-2F47-837D-8F64EE656774}" destId="{CB77CFC2-7E1F-044D-A899-1892F672EF24}" srcOrd="0" destOrd="0" presId="urn:microsoft.com/office/officeart/2005/8/layout/StepDownProcess"/>
    <dgm:cxn modelId="{0C7040F5-849B-674A-81FE-B8A4852E7399}" type="presParOf" srcId="{DD88EBCC-F709-2F47-837D-8F64EE656774}" destId="{7E57A10A-BB93-5042-823C-820429F02819}" srcOrd="1" destOrd="0" presId="urn:microsoft.com/office/officeart/2005/8/layout/StepDownProcess"/>
    <dgm:cxn modelId="{EF9F0BE5-80D4-CB4F-BD33-9EB6D7937205}" type="presParOf" srcId="{DD88EBCC-F709-2F47-837D-8F64EE656774}" destId="{9275044E-7640-A04F-BE72-9B413389D692}" srcOrd="2" destOrd="0" presId="urn:microsoft.com/office/officeart/2005/8/layout/StepDownProcess"/>
    <dgm:cxn modelId="{639AB561-C114-4B44-B4C7-EC696303C65B}" type="presParOf" srcId="{C1924DDD-2D64-9E46-B1CA-6145CD347278}" destId="{A1618B89-CB88-754E-B539-51EBDFB50125}" srcOrd="3" destOrd="0" presId="urn:microsoft.com/office/officeart/2005/8/layout/StepDownProcess"/>
    <dgm:cxn modelId="{4AA9D6EC-A610-FC44-89C0-E33F79685CE6}" type="presParOf" srcId="{C1924DDD-2D64-9E46-B1CA-6145CD347278}" destId="{8272FE6E-921B-2141-BEAA-6D55E26E74E7}" srcOrd="4" destOrd="0" presId="urn:microsoft.com/office/officeart/2005/8/layout/StepDownProcess"/>
    <dgm:cxn modelId="{3A6B134A-03DD-D948-9208-AC3E3CE00288}" type="presParOf" srcId="{8272FE6E-921B-2141-BEAA-6D55E26E74E7}" destId="{2C77D382-C175-3248-8F74-C1140FA52454}" srcOrd="0" destOrd="0" presId="urn:microsoft.com/office/officeart/2005/8/layout/StepDownProcess"/>
    <dgm:cxn modelId="{1F595230-BBC0-B34E-A8B4-0611D1922337}" type="presParOf" srcId="{8272FE6E-921B-2141-BEAA-6D55E26E74E7}" destId="{74879918-600E-B84A-BCC6-A788CB48BB12}" srcOrd="1" destOrd="0" presId="urn:microsoft.com/office/officeart/2005/8/layout/StepDownProcess"/>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6A45990-A844-2E44-8D08-CD4C23A4B737}">
      <dsp:nvSpPr>
        <dsp:cNvPr id="0" name=""/>
        <dsp:cNvSpPr/>
      </dsp:nvSpPr>
      <dsp:spPr>
        <a:xfrm rot="5400000">
          <a:off x="2342524" y="1175316"/>
          <a:ext cx="1039465" cy="1183395"/>
        </a:xfrm>
        <a:prstGeom prst="bentUpArrow">
          <a:avLst>
            <a:gd name="adj1" fmla="val 32840"/>
            <a:gd name="adj2" fmla="val 25000"/>
            <a:gd name="adj3" fmla="val 35780"/>
          </a:avLst>
        </a:prstGeom>
        <a:solidFill>
          <a:schemeClr val="accent1">
            <a:tint val="50000"/>
            <a:hueOff val="0"/>
            <a:satOff val="0"/>
            <a:lumOff val="0"/>
            <a:alphaOff val="0"/>
          </a:schemeClr>
        </a:solidFill>
        <a:ln>
          <a:noFill/>
        </a:ln>
        <a:effectLst/>
        <a:sp3d extrusionH="152250" prstMaterial="matte">
          <a:bevelT w="165100" prst="coolSlant"/>
        </a:sp3d>
      </dsp:spPr>
      <dsp:style>
        <a:lnRef idx="0">
          <a:scrgbClr r="0" g="0" b="0"/>
        </a:lnRef>
        <a:fillRef idx="1">
          <a:scrgbClr r="0" g="0" b="0"/>
        </a:fillRef>
        <a:effectRef idx="0">
          <a:scrgbClr r="0" g="0" b="0"/>
        </a:effectRef>
        <a:fontRef idx="minor"/>
      </dsp:style>
    </dsp:sp>
    <dsp:sp modelId="{C2C4DC01-787C-3B42-8D5B-4B57B479D95B}">
      <dsp:nvSpPr>
        <dsp:cNvPr id="0" name=""/>
        <dsp:cNvSpPr/>
      </dsp:nvSpPr>
      <dsp:spPr>
        <a:xfrm>
          <a:off x="2067128" y="23047"/>
          <a:ext cx="1749848" cy="1224837"/>
        </a:xfrm>
        <a:prstGeom prst="roundRect">
          <a:avLst>
            <a:gd name="adj" fmla="val 16670"/>
          </a:avLst>
        </a:prstGeom>
        <a:solidFill>
          <a:schemeClr val="accent1">
            <a:hueOff val="0"/>
            <a:satOff val="0"/>
            <a:lumOff val="0"/>
            <a:alphaOff val="0"/>
          </a:schemeClr>
        </a:solidFill>
        <a:ln>
          <a:noFill/>
        </a:ln>
        <a:effectLst>
          <a:outerShdw blurRad="38100" dist="25400" dir="2700000" algn="br" rotWithShape="0">
            <a:srgbClr val="000000">
              <a:alpha val="60000"/>
            </a:srgbClr>
          </a:outerShdw>
        </a:effectLst>
        <a:sp3d extrusionH="152250" prstMaterial="matte">
          <a:bevelT w="165100" prst="coolSlant"/>
        </a:sp3d>
      </dsp:spPr>
      <dsp:style>
        <a:lnRef idx="0">
          <a:scrgbClr r="0" g="0" b="0"/>
        </a:lnRef>
        <a:fillRef idx="1">
          <a:scrgbClr r="0" g="0" b="0"/>
        </a:fillRef>
        <a:effectRef idx="2">
          <a:scrgbClr r="0" g="0" b="0"/>
        </a:effectRef>
        <a:fontRef idx="minor">
          <a:schemeClr val="lt1"/>
        </a:fontRef>
      </dsp:style>
      <dsp:txBody>
        <a:bodyPr spcFirstLastPara="0" vert="horz" wrap="square" lIns="80010" tIns="80010" rIns="80010" bIns="80010" numCol="1" spcCol="1270" anchor="ctr" anchorCtr="0">
          <a:noAutofit/>
          <a:sp3d extrusionH="28000" prstMaterial="matte"/>
        </a:bodyPr>
        <a:lstStyle/>
        <a:p>
          <a:pPr marL="0" lvl="0" indent="0" algn="ctr" defTabSz="933450">
            <a:lnSpc>
              <a:spcPct val="90000"/>
            </a:lnSpc>
            <a:spcBef>
              <a:spcPct val="0"/>
            </a:spcBef>
            <a:spcAft>
              <a:spcPct val="35000"/>
            </a:spcAft>
            <a:buNone/>
          </a:pPr>
          <a:r>
            <a:rPr lang="en-US" sz="2100" kern="1200" dirty="0"/>
            <a:t>Change the geometry</a:t>
          </a:r>
        </a:p>
      </dsp:txBody>
      <dsp:txXfrm>
        <a:off x="2126930" y="82849"/>
        <a:ext cx="1630244" cy="1105233"/>
      </dsp:txXfrm>
    </dsp:sp>
    <dsp:sp modelId="{247FC0BE-E0ED-554C-91A6-EDF10F308687}">
      <dsp:nvSpPr>
        <dsp:cNvPr id="0" name=""/>
        <dsp:cNvSpPr/>
      </dsp:nvSpPr>
      <dsp:spPr>
        <a:xfrm>
          <a:off x="3816977" y="139863"/>
          <a:ext cx="1272673" cy="9899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0010" tIns="80010" rIns="80010" bIns="80010" numCol="1" spcCol="1270" anchor="ctr" anchorCtr="0">
          <a:noAutofit/>
          <a:sp3d extrusionH="28000" prstMaterial="matte"/>
        </a:bodyPr>
        <a:lstStyle/>
        <a:p>
          <a:pPr marL="171450" lvl="1" indent="-171450" algn="l" defTabSz="711200">
            <a:lnSpc>
              <a:spcPct val="90000"/>
            </a:lnSpc>
            <a:spcBef>
              <a:spcPct val="0"/>
            </a:spcBef>
            <a:spcAft>
              <a:spcPct val="15000"/>
            </a:spcAft>
            <a:buChar char="•"/>
          </a:pPr>
          <a:r>
            <a:rPr lang="en-US" sz="1600" kern="1200" dirty="0"/>
            <a:t>step1</a:t>
          </a:r>
        </a:p>
      </dsp:txBody>
      <dsp:txXfrm>
        <a:off x="3816977" y="139863"/>
        <a:ext cx="1272673" cy="989967"/>
      </dsp:txXfrm>
    </dsp:sp>
    <dsp:sp modelId="{CB77CFC2-7E1F-044D-A899-1892F672EF24}">
      <dsp:nvSpPr>
        <dsp:cNvPr id="0" name=""/>
        <dsp:cNvSpPr/>
      </dsp:nvSpPr>
      <dsp:spPr>
        <a:xfrm rot="5400000">
          <a:off x="3793334" y="2551212"/>
          <a:ext cx="1039465" cy="1183395"/>
        </a:xfrm>
        <a:prstGeom prst="bentUpArrow">
          <a:avLst>
            <a:gd name="adj1" fmla="val 32840"/>
            <a:gd name="adj2" fmla="val 25000"/>
            <a:gd name="adj3" fmla="val 35780"/>
          </a:avLst>
        </a:prstGeom>
        <a:solidFill>
          <a:schemeClr val="accent1">
            <a:tint val="50000"/>
            <a:hueOff val="0"/>
            <a:satOff val="0"/>
            <a:lumOff val="0"/>
            <a:alphaOff val="0"/>
          </a:schemeClr>
        </a:solidFill>
        <a:ln>
          <a:noFill/>
        </a:ln>
        <a:effectLst/>
        <a:sp3d extrusionH="152250" prstMaterial="matte">
          <a:bevelT w="165100" prst="coolSlant"/>
        </a:sp3d>
      </dsp:spPr>
      <dsp:style>
        <a:lnRef idx="0">
          <a:scrgbClr r="0" g="0" b="0"/>
        </a:lnRef>
        <a:fillRef idx="1">
          <a:scrgbClr r="0" g="0" b="0"/>
        </a:fillRef>
        <a:effectRef idx="0">
          <a:scrgbClr r="0" g="0" b="0"/>
        </a:effectRef>
        <a:fontRef idx="minor"/>
      </dsp:style>
    </dsp:sp>
    <dsp:sp modelId="{7E57A10A-BB93-5042-823C-820429F02819}">
      <dsp:nvSpPr>
        <dsp:cNvPr id="0" name=""/>
        <dsp:cNvSpPr/>
      </dsp:nvSpPr>
      <dsp:spPr>
        <a:xfrm>
          <a:off x="3717631" y="1409452"/>
          <a:ext cx="1749848" cy="1224837"/>
        </a:xfrm>
        <a:prstGeom prst="roundRect">
          <a:avLst>
            <a:gd name="adj" fmla="val 16670"/>
          </a:avLst>
        </a:prstGeom>
        <a:solidFill>
          <a:schemeClr val="accent1">
            <a:hueOff val="0"/>
            <a:satOff val="0"/>
            <a:lumOff val="0"/>
            <a:alphaOff val="0"/>
          </a:schemeClr>
        </a:solidFill>
        <a:ln>
          <a:noFill/>
        </a:ln>
        <a:effectLst>
          <a:outerShdw blurRad="38100" dist="25400" dir="2700000" algn="br" rotWithShape="0">
            <a:srgbClr val="000000">
              <a:alpha val="60000"/>
            </a:srgbClr>
          </a:outerShdw>
        </a:effectLst>
        <a:sp3d extrusionH="152250" prstMaterial="matte">
          <a:bevelT w="165100" prst="coolSlant"/>
        </a:sp3d>
      </dsp:spPr>
      <dsp:style>
        <a:lnRef idx="0">
          <a:scrgbClr r="0" g="0" b="0"/>
        </a:lnRef>
        <a:fillRef idx="1">
          <a:scrgbClr r="0" g="0" b="0"/>
        </a:fillRef>
        <a:effectRef idx="2">
          <a:scrgbClr r="0" g="0" b="0"/>
        </a:effectRef>
        <a:fontRef idx="minor">
          <a:schemeClr val="lt1"/>
        </a:fontRef>
      </dsp:style>
      <dsp:txBody>
        <a:bodyPr spcFirstLastPara="0" vert="horz" wrap="square" lIns="80010" tIns="80010" rIns="80010" bIns="80010" numCol="1" spcCol="1270" anchor="ctr" anchorCtr="0">
          <a:noAutofit/>
          <a:sp3d extrusionH="28000" prstMaterial="matte"/>
        </a:bodyPr>
        <a:lstStyle/>
        <a:p>
          <a:pPr marL="0" lvl="0" indent="0" algn="ctr" defTabSz="933450">
            <a:lnSpc>
              <a:spcPct val="90000"/>
            </a:lnSpc>
            <a:spcBef>
              <a:spcPct val="0"/>
            </a:spcBef>
            <a:spcAft>
              <a:spcPct val="35000"/>
            </a:spcAft>
            <a:buNone/>
          </a:pPr>
          <a:r>
            <a:rPr lang="en-US" sz="2100" kern="1200" dirty="0"/>
            <a:t>Optimization</a:t>
          </a:r>
        </a:p>
      </dsp:txBody>
      <dsp:txXfrm>
        <a:off x="3777433" y="1469254"/>
        <a:ext cx="1630244" cy="1105233"/>
      </dsp:txXfrm>
    </dsp:sp>
    <dsp:sp modelId="{9275044E-7640-A04F-BE72-9B413389D692}">
      <dsp:nvSpPr>
        <dsp:cNvPr id="0" name=""/>
        <dsp:cNvSpPr/>
      </dsp:nvSpPr>
      <dsp:spPr>
        <a:xfrm>
          <a:off x="5267787" y="1515760"/>
          <a:ext cx="1272673" cy="9899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0010" tIns="80010" rIns="80010" bIns="80010" numCol="1" spcCol="1270" anchor="ctr" anchorCtr="0">
          <a:noAutofit/>
          <a:sp3d extrusionH="28000" prstMaterial="matte"/>
        </a:bodyPr>
        <a:lstStyle/>
        <a:p>
          <a:pPr marL="171450" lvl="1" indent="-171450" algn="l" defTabSz="711200">
            <a:lnSpc>
              <a:spcPct val="90000"/>
            </a:lnSpc>
            <a:spcBef>
              <a:spcPct val="0"/>
            </a:spcBef>
            <a:spcAft>
              <a:spcPct val="15000"/>
            </a:spcAft>
            <a:buChar char="•"/>
          </a:pPr>
          <a:r>
            <a:rPr lang="en-US" sz="1600" kern="1200" dirty="0"/>
            <a:t>step2</a:t>
          </a:r>
        </a:p>
      </dsp:txBody>
      <dsp:txXfrm>
        <a:off x="5267787" y="1515760"/>
        <a:ext cx="1272673" cy="989967"/>
      </dsp:txXfrm>
    </dsp:sp>
    <dsp:sp modelId="{2C77D382-C175-3248-8F74-C1140FA52454}">
      <dsp:nvSpPr>
        <dsp:cNvPr id="0" name=""/>
        <dsp:cNvSpPr/>
      </dsp:nvSpPr>
      <dsp:spPr>
        <a:xfrm>
          <a:off x="4968749" y="2774840"/>
          <a:ext cx="1749848" cy="1224837"/>
        </a:xfrm>
        <a:prstGeom prst="roundRect">
          <a:avLst>
            <a:gd name="adj" fmla="val 16670"/>
          </a:avLst>
        </a:prstGeom>
        <a:solidFill>
          <a:schemeClr val="accent1">
            <a:hueOff val="0"/>
            <a:satOff val="0"/>
            <a:lumOff val="0"/>
            <a:alphaOff val="0"/>
          </a:schemeClr>
        </a:solidFill>
        <a:ln>
          <a:noFill/>
        </a:ln>
        <a:effectLst>
          <a:outerShdw blurRad="38100" dist="25400" dir="2700000" algn="br" rotWithShape="0">
            <a:srgbClr val="000000">
              <a:alpha val="60000"/>
            </a:srgbClr>
          </a:outerShdw>
        </a:effectLst>
        <a:sp3d extrusionH="152250" prstMaterial="matte">
          <a:bevelT w="165100" prst="coolSlant"/>
        </a:sp3d>
      </dsp:spPr>
      <dsp:style>
        <a:lnRef idx="0">
          <a:scrgbClr r="0" g="0" b="0"/>
        </a:lnRef>
        <a:fillRef idx="1">
          <a:scrgbClr r="0" g="0" b="0"/>
        </a:fillRef>
        <a:effectRef idx="2">
          <a:scrgbClr r="0" g="0" b="0"/>
        </a:effectRef>
        <a:fontRef idx="minor">
          <a:schemeClr val="lt1"/>
        </a:fontRef>
      </dsp:style>
      <dsp:txBody>
        <a:bodyPr spcFirstLastPara="0" vert="horz" wrap="square" lIns="80010" tIns="80010" rIns="80010" bIns="80010" numCol="1" spcCol="1270" anchor="ctr" anchorCtr="0">
          <a:noAutofit/>
          <a:sp3d extrusionH="28000" prstMaterial="matte"/>
        </a:bodyPr>
        <a:lstStyle/>
        <a:p>
          <a:pPr marL="0" lvl="0" indent="0" algn="ctr" defTabSz="933450">
            <a:lnSpc>
              <a:spcPct val="90000"/>
            </a:lnSpc>
            <a:spcBef>
              <a:spcPct val="0"/>
            </a:spcBef>
            <a:spcAft>
              <a:spcPct val="35000"/>
            </a:spcAft>
            <a:buNone/>
          </a:pPr>
          <a:r>
            <a:rPr lang="en-US" sz="2100" kern="1200" dirty="0"/>
            <a:t>Specific Eigen-frequency</a:t>
          </a:r>
        </a:p>
      </dsp:txBody>
      <dsp:txXfrm>
        <a:off x="5028551" y="2834642"/>
        <a:ext cx="1630244" cy="1105233"/>
      </dsp:txXfrm>
    </dsp:sp>
    <dsp:sp modelId="{74879918-600E-B84A-BCC6-A788CB48BB12}">
      <dsp:nvSpPr>
        <dsp:cNvPr id="0" name=""/>
        <dsp:cNvSpPr/>
      </dsp:nvSpPr>
      <dsp:spPr>
        <a:xfrm>
          <a:off x="6718598" y="2891656"/>
          <a:ext cx="1272673" cy="9899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3350" tIns="133350" rIns="133350" bIns="133350" numCol="1" spcCol="1270" anchor="ctr" anchorCtr="0">
          <a:noAutofit/>
          <a:sp3d extrusionH="28000" prstMaterial="matte"/>
        </a:bodyPr>
        <a:lstStyle/>
        <a:p>
          <a:pPr marL="228600" lvl="1" indent="-228600" algn="l" defTabSz="1200150">
            <a:lnSpc>
              <a:spcPct val="90000"/>
            </a:lnSpc>
            <a:spcBef>
              <a:spcPct val="0"/>
            </a:spcBef>
            <a:spcAft>
              <a:spcPct val="15000"/>
            </a:spcAft>
            <a:buChar char="•"/>
          </a:pPr>
          <a:r>
            <a:rPr lang="en-US" sz="2700" kern="1200" dirty="0"/>
            <a:t>step3</a:t>
          </a:r>
        </a:p>
      </dsp:txBody>
      <dsp:txXfrm>
        <a:off x="6718598" y="2891656"/>
        <a:ext cx="1272673" cy="98996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6A45990-A844-2E44-8D08-CD4C23A4B737}">
      <dsp:nvSpPr>
        <dsp:cNvPr id="0" name=""/>
        <dsp:cNvSpPr/>
      </dsp:nvSpPr>
      <dsp:spPr>
        <a:xfrm rot="5400000">
          <a:off x="2342524" y="1175316"/>
          <a:ext cx="1039465" cy="1183395"/>
        </a:xfrm>
        <a:prstGeom prst="bentUpArrow">
          <a:avLst>
            <a:gd name="adj1" fmla="val 32840"/>
            <a:gd name="adj2" fmla="val 25000"/>
            <a:gd name="adj3" fmla="val 35780"/>
          </a:avLst>
        </a:prstGeom>
        <a:solidFill>
          <a:schemeClr val="accent1">
            <a:tint val="50000"/>
            <a:hueOff val="0"/>
            <a:satOff val="0"/>
            <a:lumOff val="0"/>
            <a:alphaOff val="0"/>
          </a:schemeClr>
        </a:solidFill>
        <a:ln>
          <a:noFill/>
        </a:ln>
        <a:effectLst/>
        <a:sp3d extrusionH="152250" prstMaterial="matte">
          <a:bevelT w="165100" prst="coolSlant"/>
        </a:sp3d>
      </dsp:spPr>
      <dsp:style>
        <a:lnRef idx="0">
          <a:scrgbClr r="0" g="0" b="0"/>
        </a:lnRef>
        <a:fillRef idx="1">
          <a:scrgbClr r="0" g="0" b="0"/>
        </a:fillRef>
        <a:effectRef idx="0">
          <a:scrgbClr r="0" g="0" b="0"/>
        </a:effectRef>
        <a:fontRef idx="minor"/>
      </dsp:style>
    </dsp:sp>
    <dsp:sp modelId="{C2C4DC01-787C-3B42-8D5B-4B57B479D95B}">
      <dsp:nvSpPr>
        <dsp:cNvPr id="0" name=""/>
        <dsp:cNvSpPr/>
      </dsp:nvSpPr>
      <dsp:spPr>
        <a:xfrm>
          <a:off x="2067128" y="23047"/>
          <a:ext cx="1749848" cy="1224837"/>
        </a:xfrm>
        <a:prstGeom prst="roundRect">
          <a:avLst>
            <a:gd name="adj" fmla="val 16670"/>
          </a:avLst>
        </a:prstGeom>
        <a:solidFill>
          <a:schemeClr val="accent1">
            <a:hueOff val="0"/>
            <a:satOff val="0"/>
            <a:lumOff val="0"/>
            <a:alphaOff val="0"/>
          </a:schemeClr>
        </a:solidFill>
        <a:ln>
          <a:noFill/>
        </a:ln>
        <a:effectLst>
          <a:outerShdw blurRad="38100" dist="25400" dir="2700000" algn="br" rotWithShape="0">
            <a:srgbClr val="000000">
              <a:alpha val="60000"/>
            </a:srgbClr>
          </a:outerShdw>
        </a:effectLst>
        <a:sp3d extrusionH="152250" prstMaterial="matte">
          <a:bevelT w="165100" prst="coolSlant"/>
        </a:sp3d>
      </dsp:spPr>
      <dsp:style>
        <a:lnRef idx="0">
          <a:scrgbClr r="0" g="0" b="0"/>
        </a:lnRef>
        <a:fillRef idx="1">
          <a:scrgbClr r="0" g="0" b="0"/>
        </a:fillRef>
        <a:effectRef idx="2">
          <a:scrgbClr r="0" g="0" b="0"/>
        </a:effectRef>
        <a:fontRef idx="minor">
          <a:schemeClr val="lt1"/>
        </a:fontRef>
      </dsp:style>
      <dsp:txBody>
        <a:bodyPr spcFirstLastPara="0" vert="horz" wrap="square" lIns="83820" tIns="83820" rIns="83820" bIns="83820" numCol="1" spcCol="1270" anchor="ctr" anchorCtr="0">
          <a:noAutofit/>
          <a:sp3d extrusionH="28000" prstMaterial="matte"/>
        </a:bodyPr>
        <a:lstStyle/>
        <a:p>
          <a:pPr marL="0" lvl="0" indent="0" algn="ctr" defTabSz="977900">
            <a:lnSpc>
              <a:spcPct val="90000"/>
            </a:lnSpc>
            <a:spcBef>
              <a:spcPct val="0"/>
            </a:spcBef>
            <a:spcAft>
              <a:spcPct val="35000"/>
            </a:spcAft>
            <a:buNone/>
          </a:pPr>
          <a:r>
            <a:rPr lang="en-US" sz="2200" kern="1200" dirty="0"/>
            <a:t>Electrostatic</a:t>
          </a:r>
          <a:r>
            <a:rPr lang="en-US" sz="2200" kern="1200" baseline="0" dirty="0"/>
            <a:t> response</a:t>
          </a:r>
          <a:endParaRPr lang="en-US" sz="2200" kern="1200" dirty="0"/>
        </a:p>
      </dsp:txBody>
      <dsp:txXfrm>
        <a:off x="2126930" y="82849"/>
        <a:ext cx="1630244" cy="1105233"/>
      </dsp:txXfrm>
    </dsp:sp>
    <dsp:sp modelId="{247FC0BE-E0ED-554C-91A6-EDF10F308687}">
      <dsp:nvSpPr>
        <dsp:cNvPr id="0" name=""/>
        <dsp:cNvSpPr/>
      </dsp:nvSpPr>
      <dsp:spPr>
        <a:xfrm>
          <a:off x="3816977" y="139863"/>
          <a:ext cx="1272673" cy="9899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ctr" anchorCtr="0">
          <a:noAutofit/>
          <a:sp3d extrusionH="28000" prstMaterial="matte"/>
        </a:bodyPr>
        <a:lstStyle/>
        <a:p>
          <a:pPr marL="171450" lvl="1" indent="-171450" algn="l" defTabSz="755650">
            <a:lnSpc>
              <a:spcPct val="90000"/>
            </a:lnSpc>
            <a:spcBef>
              <a:spcPct val="0"/>
            </a:spcBef>
            <a:spcAft>
              <a:spcPct val="15000"/>
            </a:spcAft>
            <a:buChar char="•"/>
          </a:pPr>
          <a:r>
            <a:rPr lang="en-US" sz="1700" kern="1200" dirty="0"/>
            <a:t>step4</a:t>
          </a:r>
        </a:p>
      </dsp:txBody>
      <dsp:txXfrm>
        <a:off x="3816977" y="139863"/>
        <a:ext cx="1272673" cy="989967"/>
      </dsp:txXfrm>
    </dsp:sp>
    <dsp:sp modelId="{CB77CFC2-7E1F-044D-A899-1892F672EF24}">
      <dsp:nvSpPr>
        <dsp:cNvPr id="0" name=""/>
        <dsp:cNvSpPr/>
      </dsp:nvSpPr>
      <dsp:spPr>
        <a:xfrm rot="5400000">
          <a:off x="3793334" y="2551212"/>
          <a:ext cx="1039465" cy="1183395"/>
        </a:xfrm>
        <a:prstGeom prst="bentUpArrow">
          <a:avLst>
            <a:gd name="adj1" fmla="val 32840"/>
            <a:gd name="adj2" fmla="val 25000"/>
            <a:gd name="adj3" fmla="val 35780"/>
          </a:avLst>
        </a:prstGeom>
        <a:solidFill>
          <a:schemeClr val="accent1">
            <a:tint val="50000"/>
            <a:hueOff val="0"/>
            <a:satOff val="0"/>
            <a:lumOff val="0"/>
            <a:alphaOff val="0"/>
          </a:schemeClr>
        </a:solidFill>
        <a:ln>
          <a:noFill/>
        </a:ln>
        <a:effectLst/>
        <a:sp3d extrusionH="152250" prstMaterial="matte">
          <a:bevelT w="165100" prst="coolSlant"/>
        </a:sp3d>
      </dsp:spPr>
      <dsp:style>
        <a:lnRef idx="0">
          <a:scrgbClr r="0" g="0" b="0"/>
        </a:lnRef>
        <a:fillRef idx="1">
          <a:scrgbClr r="0" g="0" b="0"/>
        </a:fillRef>
        <a:effectRef idx="0">
          <a:scrgbClr r="0" g="0" b="0"/>
        </a:effectRef>
        <a:fontRef idx="minor"/>
      </dsp:style>
    </dsp:sp>
    <dsp:sp modelId="{7E57A10A-BB93-5042-823C-820429F02819}">
      <dsp:nvSpPr>
        <dsp:cNvPr id="0" name=""/>
        <dsp:cNvSpPr/>
      </dsp:nvSpPr>
      <dsp:spPr>
        <a:xfrm>
          <a:off x="3717631" y="1409452"/>
          <a:ext cx="1749848" cy="1224837"/>
        </a:xfrm>
        <a:prstGeom prst="roundRect">
          <a:avLst>
            <a:gd name="adj" fmla="val 16670"/>
          </a:avLst>
        </a:prstGeom>
        <a:solidFill>
          <a:schemeClr val="accent1">
            <a:hueOff val="0"/>
            <a:satOff val="0"/>
            <a:lumOff val="0"/>
            <a:alphaOff val="0"/>
          </a:schemeClr>
        </a:solidFill>
        <a:ln>
          <a:noFill/>
        </a:ln>
        <a:effectLst>
          <a:outerShdw blurRad="38100" dist="25400" dir="2700000" algn="br" rotWithShape="0">
            <a:srgbClr val="000000">
              <a:alpha val="60000"/>
            </a:srgbClr>
          </a:outerShdw>
        </a:effectLst>
        <a:sp3d extrusionH="152250" prstMaterial="matte">
          <a:bevelT w="165100" prst="coolSlant"/>
        </a:sp3d>
      </dsp:spPr>
      <dsp:style>
        <a:lnRef idx="0">
          <a:scrgbClr r="0" g="0" b="0"/>
        </a:lnRef>
        <a:fillRef idx="1">
          <a:scrgbClr r="0" g="0" b="0"/>
        </a:fillRef>
        <a:effectRef idx="2">
          <a:scrgbClr r="0" g="0" b="0"/>
        </a:effectRef>
        <a:fontRef idx="minor">
          <a:schemeClr val="lt1"/>
        </a:fontRef>
      </dsp:style>
      <dsp:txBody>
        <a:bodyPr spcFirstLastPara="0" vert="horz" wrap="square" lIns="83820" tIns="83820" rIns="83820" bIns="83820" numCol="1" spcCol="1270" anchor="ctr" anchorCtr="0">
          <a:noAutofit/>
          <a:sp3d extrusionH="28000" prstMaterial="matte"/>
        </a:bodyPr>
        <a:lstStyle/>
        <a:p>
          <a:pPr marL="0" lvl="0" indent="0" algn="ctr" defTabSz="977900">
            <a:lnSpc>
              <a:spcPct val="90000"/>
            </a:lnSpc>
            <a:spcBef>
              <a:spcPct val="0"/>
            </a:spcBef>
            <a:spcAft>
              <a:spcPct val="35000"/>
            </a:spcAft>
            <a:buNone/>
          </a:pPr>
          <a:r>
            <a:rPr lang="en-US" sz="2200" kern="1200" dirty="0"/>
            <a:t>Moving mesh</a:t>
          </a:r>
        </a:p>
      </dsp:txBody>
      <dsp:txXfrm>
        <a:off x="3777433" y="1469254"/>
        <a:ext cx="1630244" cy="1105233"/>
      </dsp:txXfrm>
    </dsp:sp>
    <dsp:sp modelId="{9275044E-7640-A04F-BE72-9B413389D692}">
      <dsp:nvSpPr>
        <dsp:cNvPr id="0" name=""/>
        <dsp:cNvSpPr/>
      </dsp:nvSpPr>
      <dsp:spPr>
        <a:xfrm>
          <a:off x="5267787" y="1515760"/>
          <a:ext cx="1272673" cy="9899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ctr" anchorCtr="0">
          <a:noAutofit/>
          <a:sp3d extrusionH="28000" prstMaterial="matte"/>
        </a:bodyPr>
        <a:lstStyle/>
        <a:p>
          <a:pPr marL="171450" lvl="1" indent="-171450" algn="l" defTabSz="755650">
            <a:lnSpc>
              <a:spcPct val="90000"/>
            </a:lnSpc>
            <a:spcBef>
              <a:spcPct val="0"/>
            </a:spcBef>
            <a:spcAft>
              <a:spcPct val="15000"/>
            </a:spcAft>
            <a:buChar char="•"/>
          </a:pPr>
          <a:r>
            <a:rPr lang="en-US" sz="1700" kern="1200" dirty="0"/>
            <a:t>step5</a:t>
          </a:r>
        </a:p>
      </dsp:txBody>
      <dsp:txXfrm>
        <a:off x="5267787" y="1515760"/>
        <a:ext cx="1272673" cy="989967"/>
      </dsp:txXfrm>
    </dsp:sp>
    <dsp:sp modelId="{2C77D382-C175-3248-8F74-C1140FA52454}">
      <dsp:nvSpPr>
        <dsp:cNvPr id="0" name=""/>
        <dsp:cNvSpPr/>
      </dsp:nvSpPr>
      <dsp:spPr>
        <a:xfrm>
          <a:off x="4968749" y="2774840"/>
          <a:ext cx="1749848" cy="1224837"/>
        </a:xfrm>
        <a:prstGeom prst="roundRect">
          <a:avLst>
            <a:gd name="adj" fmla="val 16670"/>
          </a:avLst>
        </a:prstGeom>
        <a:solidFill>
          <a:schemeClr val="accent1">
            <a:hueOff val="0"/>
            <a:satOff val="0"/>
            <a:lumOff val="0"/>
            <a:alphaOff val="0"/>
          </a:schemeClr>
        </a:solidFill>
        <a:ln>
          <a:noFill/>
        </a:ln>
        <a:effectLst>
          <a:outerShdw blurRad="38100" dist="25400" dir="2700000" algn="br" rotWithShape="0">
            <a:srgbClr val="000000">
              <a:alpha val="60000"/>
            </a:srgbClr>
          </a:outerShdw>
        </a:effectLst>
        <a:sp3d extrusionH="152250" prstMaterial="matte">
          <a:bevelT w="165100" prst="coolSlant"/>
        </a:sp3d>
      </dsp:spPr>
      <dsp:style>
        <a:lnRef idx="0">
          <a:scrgbClr r="0" g="0" b="0"/>
        </a:lnRef>
        <a:fillRef idx="1">
          <a:scrgbClr r="0" g="0" b="0"/>
        </a:fillRef>
        <a:effectRef idx="2">
          <a:scrgbClr r="0" g="0" b="0"/>
        </a:effectRef>
        <a:fontRef idx="minor">
          <a:schemeClr val="lt1"/>
        </a:fontRef>
      </dsp:style>
      <dsp:txBody>
        <a:bodyPr spcFirstLastPara="0" vert="horz" wrap="square" lIns="83820" tIns="83820" rIns="83820" bIns="83820" numCol="1" spcCol="1270" anchor="ctr" anchorCtr="0">
          <a:noAutofit/>
          <a:sp3d extrusionH="28000" prstMaterial="matte"/>
        </a:bodyPr>
        <a:lstStyle/>
        <a:p>
          <a:pPr marL="0" lvl="0" indent="0" algn="ctr" defTabSz="977900">
            <a:lnSpc>
              <a:spcPct val="90000"/>
            </a:lnSpc>
            <a:spcBef>
              <a:spcPct val="0"/>
            </a:spcBef>
            <a:spcAft>
              <a:spcPct val="35000"/>
            </a:spcAft>
            <a:buNone/>
          </a:pPr>
          <a:r>
            <a:rPr lang="en-US" sz="2200" kern="1200" dirty="0"/>
            <a:t>Find the reaction</a:t>
          </a:r>
        </a:p>
      </dsp:txBody>
      <dsp:txXfrm>
        <a:off x="5028551" y="2834642"/>
        <a:ext cx="1630244" cy="1105233"/>
      </dsp:txXfrm>
    </dsp:sp>
    <dsp:sp modelId="{74879918-600E-B84A-BCC6-A788CB48BB12}">
      <dsp:nvSpPr>
        <dsp:cNvPr id="0" name=""/>
        <dsp:cNvSpPr/>
      </dsp:nvSpPr>
      <dsp:spPr>
        <a:xfrm>
          <a:off x="6718598" y="2891656"/>
          <a:ext cx="1272673" cy="9899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3350" tIns="133350" rIns="133350" bIns="133350" numCol="1" spcCol="1270" anchor="ctr" anchorCtr="0">
          <a:noAutofit/>
          <a:sp3d extrusionH="28000" prstMaterial="matte"/>
        </a:bodyPr>
        <a:lstStyle/>
        <a:p>
          <a:pPr marL="228600" lvl="1" indent="-228600" algn="l" defTabSz="1200150">
            <a:lnSpc>
              <a:spcPct val="90000"/>
            </a:lnSpc>
            <a:spcBef>
              <a:spcPct val="0"/>
            </a:spcBef>
            <a:spcAft>
              <a:spcPct val="15000"/>
            </a:spcAft>
            <a:buChar char="•"/>
          </a:pPr>
          <a:r>
            <a:rPr lang="en-US" sz="2700" kern="1200" dirty="0"/>
            <a:t>step6</a:t>
          </a:r>
        </a:p>
      </dsp:txBody>
      <dsp:txXfrm>
        <a:off x="6718598" y="2891656"/>
        <a:ext cx="1272673" cy="989967"/>
      </dsp:txXfrm>
    </dsp:sp>
  </dsp:spTree>
</dsp:drawing>
</file>

<file path=ppt/diagrams/layout1.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9">
  <dgm:title val=""/>
  <dgm:desc val=""/>
  <dgm:catLst>
    <dgm:cat type="3D" pri="11900"/>
  </dgm:catLst>
  <dgm:scene3d>
    <a:camera prst="perspectiveRelaxed">
      <a:rot lat="19149996" lon="20104178" rev="1577324"/>
    </a:camera>
    <a:lightRig rig="soft" dir="t"/>
    <a:backdrop>
      <a:anchor x="0" y="0" z="-210000"/>
      <a:norm dx="0" dy="0" dz="914400"/>
      <a:up dx="0" dy="914400" dz="0"/>
    </a:backdrop>
  </dgm:scene3d>
  <dgm:styleLbl name="node0">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lnNode1">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vennNode1">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tx1"/>
      </a:fontRef>
    </dgm:style>
  </dgm:styleLbl>
  <dgm:styleLbl name="alignNode1">
    <dgm:scene3d>
      <a:camera prst="orthographicFront"/>
      <a:lightRig rig="threePt" dir="t"/>
    </dgm:scene3d>
    <dgm:sp3d extrusionH="152250" prstMaterial="matte">
      <a:bevelT w="165100" prst="coolSlant"/>
    </dgm:sp3d>
    <dgm:txPr>
      <a:sp3d extrusionH="28000" prstMaterial="matte"/>
    </dgm:txPr>
    <dgm:style>
      <a:lnRef idx="1">
        <a:scrgbClr r="0" g="0" b="0"/>
      </a:lnRef>
      <a:fillRef idx="1">
        <a:scrgbClr r="0" g="0" b="0"/>
      </a:fillRef>
      <a:effectRef idx="2">
        <a:scrgbClr r="0" g="0" b="0"/>
      </a:effectRef>
      <a:fontRef idx="minor">
        <a:schemeClr val="lt1"/>
      </a:fontRef>
    </dgm:style>
  </dgm:styleLbl>
  <dgm:styleLbl name="node1">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node2">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node3">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node4">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fgImgPlace1">
    <dgm:scene3d>
      <a:camera prst="orthographicFront"/>
      <a:lightRig rig="threePt" dir="t"/>
    </dgm:scene3d>
    <dgm:sp3d prstMaterial="matte"/>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dgm:scene3d>
    <dgm:sp3d extrusionH="152250" prstMaterial="matte">
      <a:bevelT w="165100" prst="coolSlant"/>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dgm:scene3d>
    <dgm:sp3d z="-227350" prstMaterial="matte"/>
    <dgm:txPr/>
    <dgm:style>
      <a:lnRef idx="0">
        <a:scrgbClr r="0" g="0" b="0"/>
      </a:lnRef>
      <a:fillRef idx="1">
        <a:scrgbClr r="0" g="0" b="0"/>
      </a:fillRef>
      <a:effectRef idx="0">
        <a:scrgbClr r="0" g="0" b="0"/>
      </a:effectRef>
      <a:fontRef idx="minor"/>
    </dgm:style>
  </dgm:styleLbl>
  <dgm:styleLbl name="sibTrans2D1">
    <dgm:scene3d>
      <a:camera prst="orthographicFront"/>
      <a:lightRig rig="threePt" dir="t"/>
    </dgm:scene3d>
    <dgm:sp3d z="-227350" prstMaterial="matte"/>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prstMaterial="matte"/>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dgm:scene3d>
    <dgm:sp3d z="-227350" prstMaterial="matte"/>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z="-22735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asst1">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asst2">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asst3">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parChTrans2D1">
    <dgm:scene3d>
      <a:camera prst="orthographicFront"/>
      <a:lightRig rig="threePt" dir="t"/>
    </dgm:scene3d>
    <dgm:sp3d z="-227350" prstMaterial="matte"/>
    <dgm:txPr/>
    <dgm:style>
      <a:lnRef idx="0">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z="-227350" prstMaterial="matte"/>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z="-227350" prstMaterial="matte"/>
    <dgm:txPr/>
    <dgm:style>
      <a:lnRef idx="0">
        <a:scrgbClr r="0" g="0" b="0"/>
      </a:lnRef>
      <a:fillRef idx="3">
        <a:scrgbClr r="0" g="0" b="0"/>
      </a:fillRef>
      <a:effectRef idx="0">
        <a:scrgbClr r="0" g="0" b="0"/>
      </a:effectRef>
      <a:fontRef idx="minor">
        <a:schemeClr val="lt1"/>
      </a:fontRef>
    </dgm:style>
  </dgm:styleLbl>
  <dgm:styleLbl name="parChTrans2D4">
    <dgm:scene3d>
      <a:camera prst="orthographicFront"/>
      <a:lightRig rig="threePt" dir="t"/>
    </dgm:scene3d>
    <dgm:sp3d z="-227350" prstMaterial="matte"/>
    <dgm:txPr/>
    <dgm:style>
      <a:lnRef idx="0">
        <a:scrgbClr r="0" g="0" b="0"/>
      </a:lnRef>
      <a:fillRef idx="3">
        <a:scrgbClr r="0" g="0" b="0"/>
      </a:fillRef>
      <a:effectRef idx="0">
        <a:scrgbClr r="0" g="0" b="0"/>
      </a:effectRef>
      <a:fontRef idx="minor">
        <a:schemeClr val="lt1"/>
      </a:fontRef>
    </dgm:style>
  </dgm:styleLbl>
  <dgm:styleLbl name="parChTrans1D1">
    <dgm:scene3d>
      <a:camera prst="orthographicFront"/>
      <a:lightRig rig="threePt" dir="t"/>
    </dgm:scene3d>
    <dgm:sp3d z="-22735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22735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22735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22735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prstMaterial="matte"/>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227350" prstMaterial="matte"/>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extrusionH="152250" prstMaterial="matte">
      <a:bevelT w="165100" prst="coolSlant"/>
    </dgm:sp3d>
    <dgm:txPr/>
    <dgm:style>
      <a:lnRef idx="0">
        <a:scrgbClr r="0" g="0" b="0"/>
      </a:lnRef>
      <a:fillRef idx="1">
        <a:scrgbClr r="0" g="0" b="0"/>
      </a:fillRef>
      <a:effectRef idx="2">
        <a:scrgbClr r="0" g="0" b="0"/>
      </a:effectRef>
      <a:fontRef idx="minor"/>
    </dgm:style>
  </dgm:styleLbl>
  <dgm:styleLbl name="trAlignAcc1">
    <dgm:scene3d>
      <a:camera prst="orthographicFront"/>
      <a:lightRig rig="threePt" dir="t"/>
    </dgm:scene3d>
    <dgm:sp3d extrusionH="152250" prstMaterial="matte">
      <a:bevelT w="165100" prst="coolSlant"/>
    </dgm:sp3d>
    <dgm:txPr/>
    <dgm:style>
      <a:lnRef idx="0">
        <a:scrgbClr r="0" g="0" b="0"/>
      </a:lnRef>
      <a:fillRef idx="1">
        <a:scrgbClr r="0" g="0" b="0"/>
      </a:fillRef>
      <a:effectRef idx="2">
        <a:scrgbClr r="0" g="0" b="0"/>
      </a:effectRef>
      <a:fontRef idx="minor"/>
    </dgm:style>
  </dgm:styleLbl>
  <dgm:styleLbl name="bgAcc1">
    <dgm:scene3d>
      <a:camera prst="orthographicFront"/>
      <a:lightRig rig="threePt" dir="t"/>
    </dgm:scene3d>
    <dgm:sp3d z="-227350" prstMaterial="matte"/>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prstMaterial="matte"/>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extrusionH="152250" prstMaterial="matte">
      <a:bevelT w="165100" prst="coolSlant"/>
    </dgm:sp3d>
    <dgm:txPr/>
    <dgm:style>
      <a:lnRef idx="0">
        <a:scrgbClr r="0" g="0" b="0"/>
      </a:lnRef>
      <a:fillRef idx="1">
        <a:scrgbClr r="0" g="0" b="0"/>
      </a:fillRef>
      <a:effectRef idx="2">
        <a:scrgbClr r="0" g="0" b="0"/>
      </a:effectRef>
      <a:fontRef idx="minor"/>
    </dgm:style>
  </dgm:styleLbl>
  <dgm:styleLbl name="solidBgAcc1">
    <dgm:scene3d>
      <a:camera prst="orthographicFront"/>
      <a:lightRig rig="threePt" dir="t"/>
    </dgm:scene3d>
    <dgm:sp3d z="-227350" prstMaterial="matte"/>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prstMaterial="matte"/>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152250" prstMaterial="matte">
      <a:bevelT w="165100" prst="coolSlant"/>
    </dgm:sp3d>
    <dgm:txPr/>
    <dgm:style>
      <a:lnRef idx="0">
        <a:scrgbClr r="0" g="0" b="0"/>
      </a:lnRef>
      <a:fillRef idx="1">
        <a:scrgbClr r="0" g="0" b="0"/>
      </a:fillRef>
      <a:effectRef idx="2">
        <a:scrgbClr r="0" g="0" b="0"/>
      </a:effectRef>
      <a:fontRef idx="minor"/>
    </dgm:style>
  </dgm:styleLbl>
  <dgm:styleLbl name="bgAccFollowNode1">
    <dgm:scene3d>
      <a:camera prst="orthographicFront"/>
      <a:lightRig rig="threePt" dir="t"/>
    </dgm:scene3d>
    <dgm:sp3d z="-227350" prstMaterial="matte"/>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prstMaterial="matte"/>
    <dgm:txPr/>
    <dgm:style>
      <a:lnRef idx="0">
        <a:scrgbClr r="0" g="0" b="0"/>
      </a:lnRef>
      <a:fillRef idx="1">
        <a:scrgbClr r="0" g="0" b="0"/>
      </a:fillRef>
      <a:effectRef idx="0">
        <a:scrgbClr r="0" g="0" b="0"/>
      </a:effectRef>
      <a:fontRef idx="minor"/>
    </dgm:style>
  </dgm:styleLbl>
  <dgm:styleLbl name="fgAcc2">
    <dgm:scene3d>
      <a:camera prst="orthographicFront"/>
      <a:lightRig rig="threePt" dir="t"/>
    </dgm:scene3d>
    <dgm:sp3d prstMaterial="matte"/>
    <dgm:txPr/>
    <dgm:style>
      <a:lnRef idx="0">
        <a:scrgbClr r="0" g="0" b="0"/>
      </a:lnRef>
      <a:fillRef idx="1">
        <a:scrgbClr r="0" g="0" b="0"/>
      </a:fillRef>
      <a:effectRef idx="0">
        <a:scrgbClr r="0" g="0" b="0"/>
      </a:effectRef>
      <a:fontRef idx="minor"/>
    </dgm:style>
  </dgm:styleLbl>
  <dgm:styleLbl name="fgAcc3">
    <dgm:scene3d>
      <a:camera prst="orthographicFront"/>
      <a:lightRig rig="threePt" dir="t"/>
    </dgm:scene3d>
    <dgm:sp3d prstMaterial="matte"/>
    <dgm:txPr/>
    <dgm:style>
      <a:lnRef idx="0">
        <a:scrgbClr r="0" g="0" b="0"/>
      </a:lnRef>
      <a:fillRef idx="1">
        <a:scrgbClr r="0" g="0" b="0"/>
      </a:fillRef>
      <a:effectRef idx="0">
        <a:scrgbClr r="0" g="0" b="0"/>
      </a:effectRef>
      <a:fontRef idx="minor"/>
    </dgm:style>
  </dgm:styleLbl>
  <dgm:styleLbl name="fgAcc4">
    <dgm:scene3d>
      <a:camera prst="orthographicFront"/>
      <a:lightRig rig="threePt" dir="t"/>
    </dgm:scene3d>
    <dgm:sp3d prstMaterial="matte"/>
    <dgm:txPr/>
    <dgm:style>
      <a:lnRef idx="0">
        <a:scrgbClr r="0" g="0" b="0"/>
      </a:lnRef>
      <a:fillRef idx="1">
        <a:scrgbClr r="0" g="0" b="0"/>
      </a:fillRef>
      <a:effectRef idx="0">
        <a:scrgbClr r="0" g="0" b="0"/>
      </a:effectRef>
      <a:fontRef idx="minor"/>
    </dgm:style>
  </dgm:styleLbl>
  <dgm:styleLbl name="bgShp">
    <dgm:scene3d>
      <a:camera prst="orthographicFront"/>
      <a:lightRig rig="threePt" dir="t"/>
    </dgm:scene3d>
    <dgm:sp3d z="-227350" prstMaterial="matte"/>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z="-227350" prstMaterial="matte"/>
    <dgm:txPr/>
    <dgm:style>
      <a:lnRef idx="0">
        <a:scrgbClr r="0" g="0" b="0"/>
      </a:lnRef>
      <a:fillRef idx="1">
        <a:scrgbClr r="0" g="0" b="0"/>
      </a:fillRef>
      <a:effectRef idx="0">
        <a:scrgbClr r="0" g="0" b="0"/>
      </a:effectRef>
      <a:fontRef idx="minor">
        <a:schemeClr val="lt1"/>
      </a:fontRef>
    </dgm:style>
  </dgm:styleLbl>
  <dgm:styleLbl name="trBgShp">
    <dgm:scene3d>
      <a:camera prst="orthographicFront"/>
      <a:lightRig rig="threePt" dir="t"/>
    </dgm:scene3d>
    <dgm:sp3d z="-22735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prstMaterial="matte"/>
    <dgm:txPr/>
    <dgm:style>
      <a:lnRef idx="0">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a:sp3d extrusionH="28000" prstMaterial="matte"/>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9">
  <dgm:title val=""/>
  <dgm:desc val=""/>
  <dgm:catLst>
    <dgm:cat type="3D" pri="11900"/>
  </dgm:catLst>
  <dgm:scene3d>
    <a:camera prst="perspectiveRelaxed">
      <a:rot lat="19149996" lon="20104178" rev="1577324"/>
    </a:camera>
    <a:lightRig rig="soft" dir="t"/>
    <a:backdrop>
      <a:anchor x="0" y="0" z="-210000"/>
      <a:norm dx="0" dy="0" dz="914400"/>
      <a:up dx="0" dy="914400" dz="0"/>
    </a:backdrop>
  </dgm:scene3d>
  <dgm:styleLbl name="node0">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lnNode1">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vennNode1">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tx1"/>
      </a:fontRef>
    </dgm:style>
  </dgm:styleLbl>
  <dgm:styleLbl name="alignNode1">
    <dgm:scene3d>
      <a:camera prst="orthographicFront"/>
      <a:lightRig rig="threePt" dir="t"/>
    </dgm:scene3d>
    <dgm:sp3d extrusionH="152250" prstMaterial="matte">
      <a:bevelT w="165100" prst="coolSlant"/>
    </dgm:sp3d>
    <dgm:txPr>
      <a:sp3d extrusionH="28000" prstMaterial="matte"/>
    </dgm:txPr>
    <dgm:style>
      <a:lnRef idx="1">
        <a:scrgbClr r="0" g="0" b="0"/>
      </a:lnRef>
      <a:fillRef idx="1">
        <a:scrgbClr r="0" g="0" b="0"/>
      </a:fillRef>
      <a:effectRef idx="2">
        <a:scrgbClr r="0" g="0" b="0"/>
      </a:effectRef>
      <a:fontRef idx="minor">
        <a:schemeClr val="lt1"/>
      </a:fontRef>
    </dgm:style>
  </dgm:styleLbl>
  <dgm:styleLbl name="node1">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node2">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node3">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node4">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fgImgPlace1">
    <dgm:scene3d>
      <a:camera prst="orthographicFront"/>
      <a:lightRig rig="threePt" dir="t"/>
    </dgm:scene3d>
    <dgm:sp3d prstMaterial="matte"/>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dgm:scene3d>
    <dgm:sp3d extrusionH="152250" prstMaterial="matte">
      <a:bevelT w="165100" prst="coolSlant"/>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dgm:scene3d>
    <dgm:sp3d z="-227350" prstMaterial="matte"/>
    <dgm:txPr/>
    <dgm:style>
      <a:lnRef idx="0">
        <a:scrgbClr r="0" g="0" b="0"/>
      </a:lnRef>
      <a:fillRef idx="1">
        <a:scrgbClr r="0" g="0" b="0"/>
      </a:fillRef>
      <a:effectRef idx="0">
        <a:scrgbClr r="0" g="0" b="0"/>
      </a:effectRef>
      <a:fontRef idx="minor"/>
    </dgm:style>
  </dgm:styleLbl>
  <dgm:styleLbl name="sibTrans2D1">
    <dgm:scene3d>
      <a:camera prst="orthographicFront"/>
      <a:lightRig rig="threePt" dir="t"/>
    </dgm:scene3d>
    <dgm:sp3d z="-227350" prstMaterial="matte"/>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prstMaterial="matte"/>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dgm:scene3d>
    <dgm:sp3d z="-227350" prstMaterial="matte"/>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z="-22735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asst1">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asst2">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asst3">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parChTrans2D1">
    <dgm:scene3d>
      <a:camera prst="orthographicFront"/>
      <a:lightRig rig="threePt" dir="t"/>
    </dgm:scene3d>
    <dgm:sp3d z="-227350" prstMaterial="matte"/>
    <dgm:txPr/>
    <dgm:style>
      <a:lnRef idx="0">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z="-227350" prstMaterial="matte"/>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z="-227350" prstMaterial="matte"/>
    <dgm:txPr/>
    <dgm:style>
      <a:lnRef idx="0">
        <a:scrgbClr r="0" g="0" b="0"/>
      </a:lnRef>
      <a:fillRef idx="3">
        <a:scrgbClr r="0" g="0" b="0"/>
      </a:fillRef>
      <a:effectRef idx="0">
        <a:scrgbClr r="0" g="0" b="0"/>
      </a:effectRef>
      <a:fontRef idx="minor">
        <a:schemeClr val="lt1"/>
      </a:fontRef>
    </dgm:style>
  </dgm:styleLbl>
  <dgm:styleLbl name="parChTrans2D4">
    <dgm:scene3d>
      <a:camera prst="orthographicFront"/>
      <a:lightRig rig="threePt" dir="t"/>
    </dgm:scene3d>
    <dgm:sp3d z="-227350" prstMaterial="matte"/>
    <dgm:txPr/>
    <dgm:style>
      <a:lnRef idx="0">
        <a:scrgbClr r="0" g="0" b="0"/>
      </a:lnRef>
      <a:fillRef idx="3">
        <a:scrgbClr r="0" g="0" b="0"/>
      </a:fillRef>
      <a:effectRef idx="0">
        <a:scrgbClr r="0" g="0" b="0"/>
      </a:effectRef>
      <a:fontRef idx="minor">
        <a:schemeClr val="lt1"/>
      </a:fontRef>
    </dgm:style>
  </dgm:styleLbl>
  <dgm:styleLbl name="parChTrans1D1">
    <dgm:scene3d>
      <a:camera prst="orthographicFront"/>
      <a:lightRig rig="threePt" dir="t"/>
    </dgm:scene3d>
    <dgm:sp3d z="-22735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22735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22735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22735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prstMaterial="matte"/>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227350" prstMaterial="matte"/>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extrusionH="152250" prstMaterial="matte">
      <a:bevelT w="165100" prst="coolSlant"/>
    </dgm:sp3d>
    <dgm:txPr/>
    <dgm:style>
      <a:lnRef idx="0">
        <a:scrgbClr r="0" g="0" b="0"/>
      </a:lnRef>
      <a:fillRef idx="1">
        <a:scrgbClr r="0" g="0" b="0"/>
      </a:fillRef>
      <a:effectRef idx="2">
        <a:scrgbClr r="0" g="0" b="0"/>
      </a:effectRef>
      <a:fontRef idx="minor"/>
    </dgm:style>
  </dgm:styleLbl>
  <dgm:styleLbl name="trAlignAcc1">
    <dgm:scene3d>
      <a:camera prst="orthographicFront"/>
      <a:lightRig rig="threePt" dir="t"/>
    </dgm:scene3d>
    <dgm:sp3d extrusionH="152250" prstMaterial="matte">
      <a:bevelT w="165100" prst="coolSlant"/>
    </dgm:sp3d>
    <dgm:txPr/>
    <dgm:style>
      <a:lnRef idx="0">
        <a:scrgbClr r="0" g="0" b="0"/>
      </a:lnRef>
      <a:fillRef idx="1">
        <a:scrgbClr r="0" g="0" b="0"/>
      </a:fillRef>
      <a:effectRef idx="2">
        <a:scrgbClr r="0" g="0" b="0"/>
      </a:effectRef>
      <a:fontRef idx="minor"/>
    </dgm:style>
  </dgm:styleLbl>
  <dgm:styleLbl name="bgAcc1">
    <dgm:scene3d>
      <a:camera prst="orthographicFront"/>
      <a:lightRig rig="threePt" dir="t"/>
    </dgm:scene3d>
    <dgm:sp3d z="-227350" prstMaterial="matte"/>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prstMaterial="matte"/>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extrusionH="152250" prstMaterial="matte">
      <a:bevelT w="165100" prst="coolSlant"/>
    </dgm:sp3d>
    <dgm:txPr/>
    <dgm:style>
      <a:lnRef idx="0">
        <a:scrgbClr r="0" g="0" b="0"/>
      </a:lnRef>
      <a:fillRef idx="1">
        <a:scrgbClr r="0" g="0" b="0"/>
      </a:fillRef>
      <a:effectRef idx="2">
        <a:scrgbClr r="0" g="0" b="0"/>
      </a:effectRef>
      <a:fontRef idx="minor"/>
    </dgm:style>
  </dgm:styleLbl>
  <dgm:styleLbl name="solidBgAcc1">
    <dgm:scene3d>
      <a:camera prst="orthographicFront"/>
      <a:lightRig rig="threePt" dir="t"/>
    </dgm:scene3d>
    <dgm:sp3d z="-227350" prstMaterial="matte"/>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prstMaterial="matte"/>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152250" prstMaterial="matte">
      <a:bevelT w="165100" prst="coolSlant"/>
    </dgm:sp3d>
    <dgm:txPr/>
    <dgm:style>
      <a:lnRef idx="0">
        <a:scrgbClr r="0" g="0" b="0"/>
      </a:lnRef>
      <a:fillRef idx="1">
        <a:scrgbClr r="0" g="0" b="0"/>
      </a:fillRef>
      <a:effectRef idx="2">
        <a:scrgbClr r="0" g="0" b="0"/>
      </a:effectRef>
      <a:fontRef idx="minor"/>
    </dgm:style>
  </dgm:styleLbl>
  <dgm:styleLbl name="bgAccFollowNode1">
    <dgm:scene3d>
      <a:camera prst="orthographicFront"/>
      <a:lightRig rig="threePt" dir="t"/>
    </dgm:scene3d>
    <dgm:sp3d z="-227350" prstMaterial="matte"/>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prstMaterial="matte"/>
    <dgm:txPr/>
    <dgm:style>
      <a:lnRef idx="0">
        <a:scrgbClr r="0" g="0" b="0"/>
      </a:lnRef>
      <a:fillRef idx="1">
        <a:scrgbClr r="0" g="0" b="0"/>
      </a:fillRef>
      <a:effectRef idx="0">
        <a:scrgbClr r="0" g="0" b="0"/>
      </a:effectRef>
      <a:fontRef idx="minor"/>
    </dgm:style>
  </dgm:styleLbl>
  <dgm:styleLbl name="fgAcc2">
    <dgm:scene3d>
      <a:camera prst="orthographicFront"/>
      <a:lightRig rig="threePt" dir="t"/>
    </dgm:scene3d>
    <dgm:sp3d prstMaterial="matte"/>
    <dgm:txPr/>
    <dgm:style>
      <a:lnRef idx="0">
        <a:scrgbClr r="0" g="0" b="0"/>
      </a:lnRef>
      <a:fillRef idx="1">
        <a:scrgbClr r="0" g="0" b="0"/>
      </a:fillRef>
      <a:effectRef idx="0">
        <a:scrgbClr r="0" g="0" b="0"/>
      </a:effectRef>
      <a:fontRef idx="minor"/>
    </dgm:style>
  </dgm:styleLbl>
  <dgm:styleLbl name="fgAcc3">
    <dgm:scene3d>
      <a:camera prst="orthographicFront"/>
      <a:lightRig rig="threePt" dir="t"/>
    </dgm:scene3d>
    <dgm:sp3d prstMaterial="matte"/>
    <dgm:txPr/>
    <dgm:style>
      <a:lnRef idx="0">
        <a:scrgbClr r="0" g="0" b="0"/>
      </a:lnRef>
      <a:fillRef idx="1">
        <a:scrgbClr r="0" g="0" b="0"/>
      </a:fillRef>
      <a:effectRef idx="0">
        <a:scrgbClr r="0" g="0" b="0"/>
      </a:effectRef>
      <a:fontRef idx="minor"/>
    </dgm:style>
  </dgm:styleLbl>
  <dgm:styleLbl name="fgAcc4">
    <dgm:scene3d>
      <a:camera prst="orthographicFront"/>
      <a:lightRig rig="threePt" dir="t"/>
    </dgm:scene3d>
    <dgm:sp3d prstMaterial="matte"/>
    <dgm:txPr/>
    <dgm:style>
      <a:lnRef idx="0">
        <a:scrgbClr r="0" g="0" b="0"/>
      </a:lnRef>
      <a:fillRef idx="1">
        <a:scrgbClr r="0" g="0" b="0"/>
      </a:fillRef>
      <a:effectRef idx="0">
        <a:scrgbClr r="0" g="0" b="0"/>
      </a:effectRef>
      <a:fontRef idx="minor"/>
    </dgm:style>
  </dgm:styleLbl>
  <dgm:styleLbl name="bgShp">
    <dgm:scene3d>
      <a:camera prst="orthographicFront"/>
      <a:lightRig rig="threePt" dir="t"/>
    </dgm:scene3d>
    <dgm:sp3d z="-227350" prstMaterial="matte"/>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z="-227350" prstMaterial="matte"/>
    <dgm:txPr/>
    <dgm:style>
      <a:lnRef idx="0">
        <a:scrgbClr r="0" g="0" b="0"/>
      </a:lnRef>
      <a:fillRef idx="1">
        <a:scrgbClr r="0" g="0" b="0"/>
      </a:fillRef>
      <a:effectRef idx="0">
        <a:scrgbClr r="0" g="0" b="0"/>
      </a:effectRef>
      <a:fontRef idx="minor">
        <a:schemeClr val="lt1"/>
      </a:fontRef>
    </dgm:style>
  </dgm:styleLbl>
  <dgm:styleLbl name="trBgShp">
    <dgm:scene3d>
      <a:camera prst="orthographicFront"/>
      <a:lightRig rig="threePt" dir="t"/>
    </dgm:scene3d>
    <dgm:sp3d z="-22735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prstMaterial="matte"/>
    <dgm:txPr/>
    <dgm:style>
      <a:lnRef idx="0">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a:sp3d extrusionH="28000" prstMaterial="matte"/>
    </dgm:txPr>
    <dgm:style>
      <a:lnRef idx="0">
        <a:scrgbClr r="0" g="0" b="0"/>
      </a:lnRef>
      <a:fillRef idx="0">
        <a:scrgbClr r="0" g="0" b="0"/>
      </a:fillRef>
      <a:effectRef idx="0">
        <a:scrgbClr r="0" g="0" b="0"/>
      </a:effectRef>
      <a:fontRef idx="minor"/>
    </dgm:style>
  </dgm:styleLbl>
</dgm:styleDef>
</file>

<file path=ppt/media/hdphoto1.wdp>
</file>

<file path=ppt/media/image1.jp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tiff>
</file>

<file path=ppt/media/image19.gif>
</file>

<file path=ppt/media/image2.png>
</file>

<file path=ppt/media/image20.png>
</file>

<file path=ppt/media/image3.png>
</file>

<file path=ppt/media/image4.tiff>
</file>

<file path=ppt/media/image5.gif>
</file>

<file path=ppt/media/image6.png>
</file>

<file path=ppt/media/image7.pn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96377B-B497-9A46-AC54-3D4E0498FACD}" type="datetimeFigureOut">
              <a:rPr lang="en-US" smtClean="0"/>
              <a:t>12/8/19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951348C-8339-904E-A9EF-27D950DF591B}" type="slidenum">
              <a:rPr lang="en-US" smtClean="0"/>
              <a:t>‹#›</a:t>
            </a:fld>
            <a:endParaRPr lang="en-US"/>
          </a:p>
        </p:txBody>
      </p:sp>
    </p:spTree>
    <p:extLst>
      <p:ext uri="{BB962C8B-B14F-4D97-AF65-F5344CB8AC3E}">
        <p14:creationId xmlns:p14="http://schemas.microsoft.com/office/powerpoint/2010/main" val="11637359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In contemporary society, the MEMS devices has done a significant role in many field, like</a:t>
            </a:r>
            <a:r>
              <a:rPr lang="zh-CN" altLang="en-US" sz="1200" kern="1200" baseline="0" dirty="0">
                <a:solidFill>
                  <a:schemeClr val="tx1"/>
                </a:solidFill>
                <a:effectLst/>
                <a:latin typeface="+mn-lt"/>
                <a:ea typeface="+mn-ea"/>
                <a:cs typeface="+mn-cs"/>
              </a:rPr>
              <a:t> </a:t>
            </a:r>
            <a:r>
              <a:rPr lang="en-US" altLang="zh-CN" sz="1200" kern="1200" baseline="0" dirty="0">
                <a:solidFill>
                  <a:schemeClr val="tx1"/>
                </a:solidFill>
                <a:effectLst/>
                <a:latin typeface="+mn-lt"/>
                <a:ea typeface="+mn-ea"/>
                <a:cs typeface="+mn-cs"/>
              </a:rPr>
              <a:t>accelerator</a:t>
            </a:r>
            <a:r>
              <a:rPr lang="en-US"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motor</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and</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tweezers.</a:t>
            </a:r>
            <a:r>
              <a:rPr lang="zh-CN" altLang="en-US" sz="1200" kern="1200" baseline="0" dirty="0">
                <a:solidFill>
                  <a:schemeClr val="tx1"/>
                </a:solidFill>
                <a:effectLst/>
                <a:latin typeface="+mn-lt"/>
                <a:ea typeface="+mn-ea"/>
                <a:cs typeface="+mn-cs"/>
              </a:rPr>
              <a:t> </a:t>
            </a:r>
            <a:r>
              <a:rPr lang="en-US" altLang="zh-CN" sz="1200" kern="1200" baseline="0" dirty="0">
                <a:solidFill>
                  <a:schemeClr val="tx1"/>
                </a:solidFill>
                <a:effectLst/>
                <a:latin typeface="+mn-lt"/>
                <a:ea typeface="+mn-ea"/>
                <a:cs typeface="+mn-cs"/>
              </a:rPr>
              <a:t>B</a:t>
            </a:r>
            <a:r>
              <a:rPr lang="en-US" sz="1200" kern="1200" dirty="0">
                <a:solidFill>
                  <a:schemeClr val="tx1"/>
                </a:solidFill>
                <a:effectLst/>
                <a:latin typeface="+mn-lt"/>
                <a:ea typeface="+mn-ea"/>
                <a:cs typeface="+mn-cs"/>
              </a:rPr>
              <a:t>ecause of its advantage like the scaling of MEMS devices reduces the cost per device although the total cost to fabricate one wafer. This is because the number of devices on each wafer increase dramatically with the decrease of the feature size of MEMS devices. In addition, the finer fabrication process provides high performance of MEMS devices, e.g. the accuracy and precision of MEMS sensors are orders of magnitude higher than conventional sensors.</a:t>
            </a:r>
            <a:r>
              <a:rPr lang="en-US" sz="1200" kern="1200" baseline="30000" dirty="0">
                <a:solidFill>
                  <a:schemeClr val="tx1"/>
                </a:solidFill>
                <a:effectLst/>
                <a:latin typeface="+mn-lt"/>
                <a:ea typeface="+mn-ea"/>
                <a:cs typeface="+mn-cs"/>
              </a:rPr>
              <a:t> 2</a:t>
            </a:r>
            <a:r>
              <a:rPr lang="en-US" sz="1200" kern="1200" dirty="0">
                <a:solidFill>
                  <a:schemeClr val="tx1"/>
                </a:solidFill>
                <a:effectLst/>
                <a:latin typeface="+mn-lt"/>
                <a:ea typeface="+mn-ea"/>
                <a:cs typeface="+mn-cs"/>
              </a:rPr>
              <a:t> Therefore, MEMS has become a focus of both fundamental research and applicable engineering.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Among all the MEMS applications, the comb drive uses electrostatic force as the actuation principle. There are two metal conductor of micron scale, shape of the comb. They both alternate with each other where one is contact and another not. When plus an alternating current, one of the comb will be relative to another conductor moving. More specifically, more and more scientists prefer to use the comb drives for electrostatic actuation, capacitive position sensing and frequency turning.</a:t>
            </a:r>
            <a:r>
              <a:rPr lang="en-US" sz="1200" kern="1200" baseline="30000" dirty="0">
                <a:solidFill>
                  <a:schemeClr val="tx1"/>
                </a:solidFill>
                <a:effectLst/>
                <a:latin typeface="+mn-lt"/>
                <a:ea typeface="+mn-ea"/>
                <a:cs typeface="+mn-cs"/>
              </a:rPr>
              <a:t>1</a:t>
            </a:r>
            <a:r>
              <a:rPr lang="en-US" sz="1200" kern="1200" dirty="0">
                <a:solidFill>
                  <a:schemeClr val="tx1"/>
                </a:solidFill>
                <a:effectLst/>
                <a:latin typeface="+mn-lt"/>
                <a:ea typeface="+mn-ea"/>
                <a:cs typeface="+mn-cs"/>
              </a:rPr>
              <a:t> [3]They have become an inalienable part of many MEMS devices such as accelerometers, gyroscopes, and micro scanners and so forth.</a:t>
            </a:r>
            <a:r>
              <a:rPr lang="en-US" sz="1200" kern="1200" baseline="30000" dirty="0">
                <a:solidFill>
                  <a:schemeClr val="tx1"/>
                </a:solidFill>
                <a:effectLst/>
                <a:latin typeface="+mn-lt"/>
                <a:ea typeface="+mn-ea"/>
                <a:cs typeface="+mn-cs"/>
              </a:rPr>
              <a:t>4</a:t>
            </a:r>
            <a:r>
              <a:rPr lang="en-US" sz="1200" kern="1200" dirty="0">
                <a:solidFill>
                  <a:schemeClr val="tx1"/>
                </a:solidFill>
                <a:effectLst/>
                <a:latin typeface="+mn-lt"/>
                <a:ea typeface="+mn-ea"/>
                <a:cs typeface="+mn-cs"/>
              </a:rPr>
              <a:t> </a:t>
            </a:r>
          </a:p>
          <a:p>
            <a:endParaRPr lang="en-US" dirty="0">
              <a:effectLst/>
            </a:endParaRPr>
          </a:p>
        </p:txBody>
      </p:sp>
      <p:sp>
        <p:nvSpPr>
          <p:cNvPr id="4" name="Slide Number Placeholder 3"/>
          <p:cNvSpPr>
            <a:spLocks noGrp="1"/>
          </p:cNvSpPr>
          <p:nvPr>
            <p:ph type="sldNum" sz="quarter" idx="10"/>
          </p:nvPr>
        </p:nvSpPr>
        <p:spPr/>
        <p:txBody>
          <a:bodyPr/>
          <a:lstStyle/>
          <a:p>
            <a:fld id="{B951348C-8339-904E-A9EF-27D950DF591B}" type="slidenum">
              <a:rPr lang="en-US" smtClean="0"/>
              <a:t>2</a:t>
            </a:fld>
            <a:endParaRPr lang="en-US"/>
          </a:p>
        </p:txBody>
      </p:sp>
    </p:spTree>
    <p:extLst>
      <p:ext uri="{BB962C8B-B14F-4D97-AF65-F5344CB8AC3E}">
        <p14:creationId xmlns:p14="http://schemas.microsoft.com/office/powerpoint/2010/main" val="14593449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Model</a:t>
            </a:r>
            <a:r>
              <a:rPr lang="zh-CN" altLang="en-US" dirty="0"/>
              <a:t>：</a:t>
            </a:r>
            <a:r>
              <a:rPr lang="en-US" altLang="zh-CN" dirty="0"/>
              <a:t>2d</a:t>
            </a:r>
            <a:r>
              <a:rPr lang="zh-CN" altLang="en-US" dirty="0"/>
              <a:t> </a:t>
            </a:r>
            <a:r>
              <a:rPr lang="en-US" altLang="zh-CN" dirty="0"/>
              <a:t>3d</a:t>
            </a:r>
          </a:p>
          <a:p>
            <a:r>
              <a:rPr lang="zh-CN" altLang="en-US" dirty="0"/>
              <a:t>哪些方法 公式</a:t>
            </a:r>
            <a:endParaRPr lang="en-US" altLang="zh-CN" dirty="0"/>
          </a:p>
          <a:p>
            <a:r>
              <a:rPr lang="zh-CN" altLang="en-US" dirty="0"/>
              <a:t>什么方法？ </a:t>
            </a:r>
            <a:r>
              <a:rPr lang="en-US" altLang="zh-CN" dirty="0"/>
              <a:t>Numerical</a:t>
            </a:r>
          </a:p>
          <a:p>
            <a:endParaRPr lang="en-US" altLang="zh-CN" dirty="0"/>
          </a:p>
          <a:p>
            <a:r>
              <a:rPr lang="en-US" altLang="zh-CN" dirty="0"/>
              <a:t>Eigen</a:t>
            </a:r>
            <a:r>
              <a:rPr lang="zh-CN" altLang="en-US" dirty="0"/>
              <a:t> </a:t>
            </a:r>
            <a:r>
              <a:rPr lang="en-US" altLang="zh-CN" dirty="0"/>
              <a:t>mode</a:t>
            </a:r>
            <a:r>
              <a:rPr lang="zh-CN" altLang="en-US" dirty="0"/>
              <a:t> </a:t>
            </a:r>
            <a:r>
              <a:rPr lang="en-US" altLang="zh-CN" dirty="0"/>
              <a:t>optimization</a:t>
            </a:r>
          </a:p>
          <a:p>
            <a:endParaRPr lang="en-US" altLang="zh-CN" dirty="0"/>
          </a:p>
          <a:p>
            <a:r>
              <a:rPr lang="zh-CN" altLang="en-US" dirty="0"/>
              <a:t>改</a:t>
            </a:r>
            <a:endParaRPr lang="en-US" altLang="zh-CN" dirty="0"/>
          </a:p>
          <a:p>
            <a:endParaRPr lang="en-US" altLang="zh-CN" dirty="0"/>
          </a:p>
          <a:p>
            <a:r>
              <a:rPr lang="zh-CN" altLang="en-US" dirty="0"/>
              <a:t>电容变化</a:t>
            </a:r>
            <a:endParaRPr lang="en-US" altLang="zh-CN" dirty="0"/>
          </a:p>
          <a:p>
            <a:endParaRPr lang="en-US" altLang="zh-CN" dirty="0"/>
          </a:p>
          <a:p>
            <a:r>
              <a:rPr lang="en-US" altLang="zh-CN" dirty="0"/>
              <a:t>Result</a:t>
            </a:r>
          </a:p>
          <a:p>
            <a:endParaRPr lang="en-US" altLang="zh-CN" dirty="0"/>
          </a:p>
          <a:p>
            <a:r>
              <a:rPr lang="en-US" altLang="zh-CN" dirty="0"/>
              <a:t>Frequency</a:t>
            </a:r>
            <a:r>
              <a:rPr lang="zh-CN" altLang="en-US" dirty="0"/>
              <a:t> </a:t>
            </a:r>
            <a:r>
              <a:rPr lang="en-US" altLang="zh-CN" dirty="0"/>
              <a:t>domain</a:t>
            </a:r>
            <a:r>
              <a:rPr lang="zh-CN" altLang="en-US" dirty="0"/>
              <a:t> 变化</a:t>
            </a:r>
            <a:endParaRPr lang="en-US" altLang="zh-CN" dirty="0"/>
          </a:p>
          <a:p>
            <a:endParaRPr lang="en-US" altLang="zh-CN" dirty="0"/>
          </a:p>
          <a:p>
            <a:r>
              <a:rPr lang="en-US" altLang="zh-CN" dirty="0"/>
              <a:t>Capacity</a:t>
            </a:r>
            <a:r>
              <a:rPr lang="zh-CN" altLang="en-US" dirty="0"/>
              <a:t> 的改变</a:t>
            </a:r>
            <a:endParaRPr lang="en-US" altLang="zh-CN" dirty="0"/>
          </a:p>
          <a:p>
            <a:endParaRPr lang="en-US" altLang="zh-CN" dirty="0"/>
          </a:p>
          <a:p>
            <a:r>
              <a:rPr lang="zh-CN" altLang="en-US" dirty="0"/>
              <a:t>我们的</a:t>
            </a:r>
            <a:r>
              <a:rPr lang="en-US" altLang="zh-CN" dirty="0"/>
              <a:t>model</a:t>
            </a:r>
            <a:r>
              <a:rPr lang="zh-CN" altLang="en-US" dirty="0"/>
              <a:t>很好</a:t>
            </a:r>
            <a:endParaRPr lang="en-US" altLang="zh-CN" dirty="0"/>
          </a:p>
          <a:p>
            <a:endParaRPr lang="en-US" altLang="zh-CN" dirty="0"/>
          </a:p>
          <a:p>
            <a:r>
              <a:rPr lang="en-US" altLang="zh-CN" dirty="0"/>
              <a:t>Optimize</a:t>
            </a:r>
            <a:r>
              <a:rPr lang="zh-CN" altLang="en-US" dirty="0"/>
              <a:t>之后和最初</a:t>
            </a:r>
            <a:r>
              <a:rPr lang="en-US" altLang="zh-CN" dirty="0"/>
              <a:t>pre-optimize</a:t>
            </a:r>
            <a:r>
              <a:rPr lang="zh-CN" altLang="en-US" dirty="0"/>
              <a:t>的</a:t>
            </a:r>
            <a:r>
              <a:rPr lang="en-US" altLang="zh-CN" dirty="0"/>
              <a:t>capacitor</a:t>
            </a:r>
            <a:r>
              <a:rPr lang="zh-CN" altLang="en-US" dirty="0"/>
              <a:t>的变化</a:t>
            </a:r>
            <a:endParaRPr lang="en-US" altLang="zh-CN" dirty="0"/>
          </a:p>
          <a:p>
            <a:endParaRPr lang="en-US" altLang="zh-CN" dirty="0"/>
          </a:p>
          <a:p>
            <a:r>
              <a:rPr lang="zh-CN" altLang="en-US" dirty="0"/>
              <a:t>不同的</a:t>
            </a:r>
            <a:r>
              <a:rPr lang="en-US" altLang="zh-CN" dirty="0"/>
              <a:t>geometry</a:t>
            </a:r>
          </a:p>
          <a:p>
            <a:endParaRPr lang="en-US" altLang="zh-CN" dirty="0"/>
          </a:p>
          <a:p>
            <a:r>
              <a:rPr lang="en-US" altLang="zh-CN" dirty="0"/>
              <a:t>2000-5000</a:t>
            </a:r>
            <a:r>
              <a:rPr lang="zh-CN" altLang="en-US" baseline="0" dirty="0"/>
              <a:t> </a:t>
            </a:r>
            <a:r>
              <a:rPr lang="en-US" altLang="zh-CN" baseline="0" dirty="0"/>
              <a:t>rocket</a:t>
            </a:r>
            <a:r>
              <a:rPr lang="zh-CN" altLang="en-US" baseline="0" dirty="0"/>
              <a:t> </a:t>
            </a:r>
            <a:r>
              <a:rPr lang="en-US" altLang="zh-CN" baseline="0" dirty="0"/>
              <a:t>domain</a:t>
            </a:r>
            <a:r>
              <a:rPr lang="zh-CN" altLang="en-US" baseline="0"/>
              <a:t>范围表现不错</a:t>
            </a:r>
            <a:endParaRPr lang="en-US" altLang="zh-CN" dirty="0"/>
          </a:p>
          <a:p>
            <a:endParaRPr lang="en-US" altLang="zh-CN" dirty="0"/>
          </a:p>
          <a:p>
            <a:endParaRPr lang="en-US" altLang="zh-CN" dirty="0"/>
          </a:p>
          <a:p>
            <a:endParaRPr lang="en-US" altLang="zh-CN" dirty="0"/>
          </a:p>
        </p:txBody>
      </p:sp>
      <p:sp>
        <p:nvSpPr>
          <p:cNvPr id="4" name="Slide Number Placeholder 3"/>
          <p:cNvSpPr>
            <a:spLocks noGrp="1"/>
          </p:cNvSpPr>
          <p:nvPr>
            <p:ph type="sldNum" sz="quarter" idx="10"/>
          </p:nvPr>
        </p:nvSpPr>
        <p:spPr/>
        <p:txBody>
          <a:bodyPr/>
          <a:lstStyle/>
          <a:p>
            <a:fld id="{B951348C-8339-904E-A9EF-27D950DF591B}" type="slidenum">
              <a:rPr lang="en-US" smtClean="0"/>
              <a:t>13</a:t>
            </a:fld>
            <a:endParaRPr lang="en-US"/>
          </a:p>
        </p:txBody>
      </p:sp>
    </p:spTree>
    <p:extLst>
      <p:ext uri="{BB962C8B-B14F-4D97-AF65-F5344CB8AC3E}">
        <p14:creationId xmlns:p14="http://schemas.microsoft.com/office/powerpoint/2010/main" val="19549065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Simulation:</a:t>
            </a:r>
            <a:r>
              <a:rPr lang="en-US" b="1" baseline="0" dirty="0"/>
              <a:t> </a:t>
            </a:r>
            <a:r>
              <a:rPr lang="zh-CN" altLang="en-US" baseline="0" dirty="0"/>
              <a:t>用数值计算来仿真，模拟</a:t>
            </a:r>
            <a:endParaRPr lang="en-US" dirty="0"/>
          </a:p>
          <a:p>
            <a:endParaRPr lang="en-US" dirty="0"/>
          </a:p>
          <a:p>
            <a:r>
              <a:rPr lang="en-US" b="1" dirty="0"/>
              <a:t>Numerical</a:t>
            </a:r>
            <a:r>
              <a:rPr lang="en-US" b="1" baseline="0" dirty="0"/>
              <a:t> metho</a:t>
            </a:r>
            <a:r>
              <a:rPr lang="en-US" altLang="zh-CN" b="1" baseline="0" dirty="0"/>
              <a:t>d:</a:t>
            </a:r>
            <a:r>
              <a:rPr lang="zh-CN" altLang="en-US" b="1" baseline="0" dirty="0"/>
              <a:t> </a:t>
            </a:r>
            <a:r>
              <a:rPr lang="en-US" sz="1200" kern="1200" dirty="0">
                <a:solidFill>
                  <a:schemeClr val="tx1"/>
                </a:solidFill>
                <a:effectLst/>
                <a:latin typeface="+mn-lt"/>
                <a:ea typeface="+mn-ea"/>
                <a:cs typeface="+mn-cs"/>
              </a:rPr>
              <a:t>The numerical calculation is approximate</a:t>
            </a:r>
            <a:r>
              <a:rPr lang="en-US" altLang="zh-CN" sz="1200" kern="1200" dirty="0">
                <a:solidFill>
                  <a:schemeClr val="tx1"/>
                </a:solidFill>
                <a:effectLst/>
                <a:latin typeface="+mn-lt"/>
                <a:ea typeface="+mn-ea"/>
                <a:cs typeface="+mn-cs"/>
              </a:rPr>
              <a:t>.</a:t>
            </a:r>
          </a:p>
          <a:p>
            <a:r>
              <a:rPr lang="en-US" sz="1200" kern="1200" dirty="0">
                <a:solidFill>
                  <a:schemeClr val="tx1"/>
                </a:solidFill>
                <a:effectLst/>
                <a:latin typeface="+mn-lt"/>
                <a:ea typeface="+mn-ea"/>
                <a:cs typeface="+mn-cs"/>
              </a:rPr>
              <a:t>Therefore we use the numerical calculation more nowadays because of the more and more complex compute.</a:t>
            </a:r>
          </a:p>
          <a:p>
            <a:r>
              <a:rPr lang="en-US" altLang="zh-CN" sz="1200" kern="1200" dirty="0">
                <a:solidFill>
                  <a:schemeClr val="tx1"/>
                </a:solidFill>
                <a:effectLst/>
                <a:latin typeface="+mn-lt"/>
                <a:ea typeface="+mn-ea"/>
                <a:cs typeface="+mn-cs"/>
              </a:rPr>
              <a:t>Parts:</a:t>
            </a:r>
            <a:endParaRPr lang="en-US" sz="1200" kern="1200" dirty="0">
              <a:solidFill>
                <a:schemeClr val="tx1"/>
              </a:solidFill>
              <a:effectLst/>
              <a:latin typeface="+mn-lt"/>
              <a:ea typeface="+mn-ea"/>
              <a:cs typeface="+mn-cs"/>
            </a:endParaRPr>
          </a:p>
          <a:p>
            <a:pPr marL="228600" indent="-228600">
              <a:buAutoNum type="arabicPeriod"/>
            </a:pPr>
            <a:r>
              <a:rPr lang="en-US" altLang="zh-CN" dirty="0"/>
              <a:t>Discretize-----Mesh</a:t>
            </a:r>
            <a:r>
              <a:rPr lang="zh-CN" altLang="en-US" dirty="0"/>
              <a:t> </a:t>
            </a:r>
            <a:r>
              <a:rPr lang="en-US" altLang="zh-CN" dirty="0"/>
              <a:t>(reveal</a:t>
            </a:r>
            <a:r>
              <a:rPr lang="zh-CN" altLang="en-US" baseline="0" dirty="0"/>
              <a:t> </a:t>
            </a:r>
            <a:r>
              <a:rPr lang="en-US" altLang="zh-CN" baseline="0" dirty="0"/>
              <a:t>the</a:t>
            </a:r>
            <a:r>
              <a:rPr lang="zh-CN" altLang="en-US" baseline="0" dirty="0"/>
              <a:t> </a:t>
            </a:r>
            <a:r>
              <a:rPr lang="en-US" altLang="zh-CN" baseline="0" dirty="0"/>
              <a:t>change</a:t>
            </a:r>
            <a:r>
              <a:rPr lang="zh-CN" altLang="en-US" baseline="0" dirty="0"/>
              <a:t> </a:t>
            </a:r>
            <a:r>
              <a:rPr lang="en-US" altLang="zh-CN" baseline="0" dirty="0"/>
              <a:t>(connection)</a:t>
            </a:r>
            <a:r>
              <a:rPr lang="en-US" altLang="zh-CN" dirty="0"/>
              <a:t>)</a:t>
            </a:r>
            <a:r>
              <a:rPr lang="zh-CN" altLang="en-US" dirty="0"/>
              <a:t>   </a:t>
            </a:r>
            <a:r>
              <a:rPr lang="en-US" altLang="zh-CN" dirty="0"/>
              <a:t>3D:</a:t>
            </a:r>
            <a:r>
              <a:rPr lang="zh-CN" altLang="en-US" dirty="0"/>
              <a:t> </a:t>
            </a:r>
            <a:r>
              <a:rPr lang="en-US" altLang="zh-CN" dirty="0"/>
              <a:t>tetrahedral</a:t>
            </a:r>
          </a:p>
          <a:p>
            <a:pPr marL="228600" indent="-228600">
              <a:buAutoNum type="arabicPeriod"/>
            </a:pPr>
            <a:r>
              <a:rPr lang="en-US" altLang="zh-CN" dirty="0"/>
              <a:t>Approximate----------calculate</a:t>
            </a:r>
            <a:r>
              <a:rPr lang="zh-CN" altLang="en-US" dirty="0"/>
              <a:t> </a:t>
            </a:r>
            <a:r>
              <a:rPr lang="en-US" altLang="zh-CN" dirty="0"/>
              <a:t>displacement;</a:t>
            </a:r>
            <a:r>
              <a:rPr lang="zh-CN" altLang="en-US" baseline="0" dirty="0"/>
              <a:t> </a:t>
            </a:r>
            <a:r>
              <a:rPr lang="en-US" altLang="zh-CN" dirty="0"/>
              <a:t>Physics</a:t>
            </a:r>
            <a:r>
              <a:rPr lang="zh-CN" altLang="en-US" dirty="0"/>
              <a:t> </a:t>
            </a:r>
            <a:r>
              <a:rPr lang="en-US" altLang="zh-CN" dirty="0"/>
              <a:t>and</a:t>
            </a:r>
            <a:r>
              <a:rPr lang="zh-CN" altLang="en-US" dirty="0"/>
              <a:t> </a:t>
            </a:r>
            <a:r>
              <a:rPr lang="en-US" altLang="zh-CN" dirty="0"/>
              <a:t>boundary</a:t>
            </a:r>
            <a:r>
              <a:rPr lang="zh-CN" altLang="en-US" dirty="0"/>
              <a:t> </a:t>
            </a:r>
            <a:r>
              <a:rPr lang="en-US" altLang="zh-CN" dirty="0"/>
              <a:t>conditions</a:t>
            </a:r>
            <a:r>
              <a:rPr lang="zh-CN" altLang="en-US" dirty="0"/>
              <a:t> </a:t>
            </a:r>
            <a:r>
              <a:rPr lang="en-US" altLang="zh-CN" dirty="0"/>
              <a:t>(tell</a:t>
            </a:r>
            <a:r>
              <a:rPr lang="zh-CN" altLang="en-US" dirty="0"/>
              <a:t> </a:t>
            </a:r>
            <a:r>
              <a:rPr lang="en-US" altLang="zh-CN" dirty="0"/>
              <a:t>the</a:t>
            </a:r>
            <a:r>
              <a:rPr lang="zh-CN" altLang="en-US" baseline="0" dirty="0"/>
              <a:t> </a:t>
            </a:r>
            <a:r>
              <a:rPr lang="en-US" altLang="zh-CN" baseline="0" dirty="0"/>
              <a:t>COMSOL</a:t>
            </a:r>
            <a:r>
              <a:rPr lang="zh-CN" altLang="en-US" baseline="0" dirty="0"/>
              <a:t> </a:t>
            </a:r>
            <a:r>
              <a:rPr lang="en-US" altLang="zh-CN" dirty="0"/>
              <a:t>calculate</a:t>
            </a:r>
            <a:r>
              <a:rPr lang="zh-CN" altLang="en-US" dirty="0"/>
              <a:t> </a:t>
            </a:r>
            <a:r>
              <a:rPr lang="en-US" altLang="zh-CN" dirty="0"/>
              <a:t>what)</a:t>
            </a:r>
            <a:endParaRPr lang="zh-CN" altLang="en-US" dirty="0"/>
          </a:p>
          <a:p>
            <a:pPr marL="0" marR="0" lvl="1" indent="0" algn="l" defTabSz="914400" rtl="0" eaLnBrk="1" fontAlgn="auto" latinLnBrk="0" hangingPunct="1">
              <a:lnSpc>
                <a:spcPct val="100000"/>
              </a:lnSpc>
              <a:spcBef>
                <a:spcPts val="0"/>
              </a:spcBef>
              <a:spcAft>
                <a:spcPts val="0"/>
              </a:spcAft>
              <a:buClrTx/>
              <a:buSzTx/>
              <a:buFontTx/>
              <a:buNone/>
              <a:tabLst/>
              <a:defRPr/>
            </a:pPr>
            <a:r>
              <a:rPr lang="en-US" altLang="zh-CN" dirty="0"/>
              <a:t>3.</a:t>
            </a:r>
            <a:r>
              <a:rPr lang="zh-CN" altLang="en-US" dirty="0"/>
              <a:t> </a:t>
            </a:r>
            <a:r>
              <a:rPr lang="en-US" altLang="zh-CN" dirty="0"/>
              <a:t>Assemble-----------Combine</a:t>
            </a:r>
            <a:r>
              <a:rPr lang="zh-CN" altLang="en-US" dirty="0"/>
              <a:t> </a:t>
            </a:r>
            <a:r>
              <a:rPr lang="en-US" altLang="zh-CN" dirty="0"/>
              <a:t>all</a:t>
            </a:r>
            <a:r>
              <a:rPr lang="zh-CN" altLang="en-US" dirty="0"/>
              <a:t> </a:t>
            </a:r>
            <a:r>
              <a:rPr lang="en-US" altLang="zh-CN" dirty="0"/>
              <a:t>the</a:t>
            </a:r>
            <a:r>
              <a:rPr lang="zh-CN" altLang="en-US" dirty="0"/>
              <a:t> </a:t>
            </a:r>
            <a:r>
              <a:rPr lang="en-US" altLang="zh-CN" dirty="0"/>
              <a:t>displacements</a:t>
            </a:r>
            <a:endParaRPr lang="en-US" dirty="0"/>
          </a:p>
          <a:p>
            <a:endParaRPr lang="en-US" baseline="0" dirty="0"/>
          </a:p>
          <a:p>
            <a:r>
              <a:rPr lang="en-US" altLang="zh-CN" b="1" baseline="0" dirty="0"/>
              <a:t>Fabrication:</a:t>
            </a:r>
            <a:r>
              <a:rPr lang="zh-CN" altLang="en-US" b="1" baseline="0" dirty="0"/>
              <a:t> </a:t>
            </a:r>
            <a:endParaRPr lang="en-US" altLang="zh-CN" b="1" baseline="0" dirty="0"/>
          </a:p>
          <a:p>
            <a:endParaRPr lang="en-US" b="1" baseline="0" dirty="0"/>
          </a:p>
          <a:p>
            <a:r>
              <a:rPr lang="en-US" altLang="zh-CN" b="1" baseline="0" dirty="0"/>
              <a:t>Optimization:</a:t>
            </a:r>
            <a:endParaRPr lang="en-US" b="1" baseline="0" dirty="0"/>
          </a:p>
          <a:p>
            <a:pPr marL="342900" indent="-342900">
              <a:buAutoNum type="arabicPeriod"/>
            </a:pPr>
            <a:r>
              <a:rPr lang="en-US" sz="1200" dirty="0"/>
              <a:t>Constraints</a:t>
            </a:r>
            <a:r>
              <a:rPr lang="zh-CN" altLang="en-US" sz="1200" dirty="0"/>
              <a:t> </a:t>
            </a:r>
            <a:r>
              <a:rPr lang="en-US" altLang="zh-CN" sz="1200" dirty="0"/>
              <a:t>(condition</a:t>
            </a:r>
            <a:r>
              <a:rPr lang="zh-CN" altLang="en-US" sz="1200" dirty="0"/>
              <a:t> </a:t>
            </a:r>
            <a:r>
              <a:rPr lang="en-US" altLang="zh-CN" sz="1200" dirty="0"/>
              <a:t>to</a:t>
            </a:r>
            <a:r>
              <a:rPr lang="zh-CN" altLang="en-US" sz="1200" dirty="0"/>
              <a:t> </a:t>
            </a:r>
            <a:r>
              <a:rPr lang="en-US" altLang="zh-CN" sz="1200" dirty="0"/>
              <a:t>constrain)</a:t>
            </a:r>
            <a:endParaRPr lang="en-US" sz="1200" dirty="0"/>
          </a:p>
          <a:p>
            <a:pPr marL="342900" indent="-342900">
              <a:buAutoNum type="arabicPeriod"/>
            </a:pPr>
            <a:r>
              <a:rPr lang="en-US" sz="1200" dirty="0"/>
              <a:t>Objective</a:t>
            </a:r>
            <a:r>
              <a:rPr lang="zh-CN" altLang="en-US" sz="1200" dirty="0"/>
              <a:t> </a:t>
            </a:r>
            <a:r>
              <a:rPr lang="en-US" altLang="zh-CN" sz="1200" dirty="0"/>
              <a:t>(in</a:t>
            </a:r>
            <a:r>
              <a:rPr lang="zh-CN" altLang="en-US" sz="1200" dirty="0"/>
              <a:t> </a:t>
            </a:r>
            <a:r>
              <a:rPr lang="en-US" altLang="zh-CN" sz="1200" dirty="0"/>
              <a:t>order</a:t>
            </a:r>
            <a:r>
              <a:rPr lang="zh-CN" altLang="en-US" sz="1200" baseline="0" dirty="0"/>
              <a:t> </a:t>
            </a:r>
            <a:r>
              <a:rPr lang="en-US" altLang="zh-CN" sz="1200" baseline="0" dirty="0"/>
              <a:t>to</a:t>
            </a:r>
            <a:r>
              <a:rPr lang="zh-CN" altLang="en-US" sz="1200" baseline="0" dirty="0"/>
              <a:t> </a:t>
            </a:r>
            <a:r>
              <a:rPr lang="en-US" altLang="zh-CN" sz="1200" baseline="0" dirty="0"/>
              <a:t>get</a:t>
            </a:r>
            <a:r>
              <a:rPr lang="zh-CN" altLang="en-US" sz="1200" baseline="0" dirty="0"/>
              <a:t> </a:t>
            </a:r>
            <a:r>
              <a:rPr lang="en-US" altLang="zh-CN" sz="1200" baseline="0" dirty="0"/>
              <a:t>optimal</a:t>
            </a:r>
            <a:r>
              <a:rPr lang="zh-CN" altLang="en-US" sz="1200" baseline="0" dirty="0"/>
              <a:t> </a:t>
            </a:r>
            <a:r>
              <a:rPr lang="en-US" altLang="zh-CN" sz="1200" baseline="0" dirty="0"/>
              <a:t>model</a:t>
            </a:r>
            <a:r>
              <a:rPr lang="en-US" altLang="zh-CN" sz="1200" dirty="0"/>
              <a:t>)</a:t>
            </a:r>
            <a:endParaRPr lang="en-US" sz="1200" dirty="0"/>
          </a:p>
          <a:p>
            <a:pPr marL="342900" indent="-342900">
              <a:buAutoNum type="arabicPeriod"/>
            </a:pPr>
            <a:r>
              <a:rPr lang="en-US" sz="1200" dirty="0"/>
              <a:t>Optimization method</a:t>
            </a:r>
            <a:r>
              <a:rPr lang="zh-CN" altLang="en-US" sz="1200" dirty="0"/>
              <a:t> （</a:t>
            </a:r>
            <a:r>
              <a:rPr lang="en-US" dirty="0"/>
              <a:t>Monte Carlo</a:t>
            </a:r>
            <a:r>
              <a:rPr lang="zh-CN" altLang="en-US" dirty="0"/>
              <a:t> </a:t>
            </a:r>
            <a:r>
              <a:rPr lang="en-US" altLang="zh-CN" dirty="0"/>
              <a:t>and</a:t>
            </a:r>
            <a:r>
              <a:rPr lang="zh-CN" altLang="en-US" baseline="0" dirty="0"/>
              <a:t> </a:t>
            </a:r>
            <a:r>
              <a:rPr lang="en-US" dirty="0"/>
              <a:t>Gradient descent</a:t>
            </a:r>
            <a:r>
              <a:rPr lang="zh-CN" altLang="en-US" sz="1200" dirty="0"/>
              <a:t>）</a:t>
            </a:r>
            <a:endParaRPr lang="en-US" sz="1200" dirty="0"/>
          </a:p>
          <a:p>
            <a:endParaRPr lang="en-US" b="1" baseline="0" dirty="0"/>
          </a:p>
          <a:p>
            <a:endParaRPr lang="en-US" dirty="0"/>
          </a:p>
          <a:p>
            <a:endParaRPr lang="en-US" dirty="0"/>
          </a:p>
          <a:p>
            <a:endParaRPr lang="en-US" dirty="0"/>
          </a:p>
          <a:p>
            <a:endParaRPr lang="en-US" dirty="0"/>
          </a:p>
          <a:p>
            <a:r>
              <a:rPr lang="en-US" dirty="0"/>
              <a:t>Pic 1 change</a:t>
            </a:r>
            <a:r>
              <a:rPr lang="en-US" baseline="0" dirty="0"/>
              <a:t> the potential----result </a:t>
            </a:r>
          </a:p>
          <a:p>
            <a:endParaRPr lang="en-US" baseline="0" dirty="0"/>
          </a:p>
          <a:p>
            <a:endParaRPr lang="en-US" dirty="0"/>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B951348C-8339-904E-A9EF-27D950DF591B}" type="slidenum">
              <a:rPr lang="en-US" smtClean="0"/>
              <a:t>3</a:t>
            </a:fld>
            <a:endParaRPr lang="en-US"/>
          </a:p>
        </p:txBody>
      </p:sp>
    </p:spTree>
    <p:extLst>
      <p:ext uri="{BB962C8B-B14F-4D97-AF65-F5344CB8AC3E}">
        <p14:creationId xmlns:p14="http://schemas.microsoft.com/office/powerpoint/2010/main" val="172176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COMSOL:</a:t>
            </a:r>
            <a:endParaRPr lang="en-US" altLang="zh-CN" baseline="0" dirty="0"/>
          </a:p>
          <a:p>
            <a:r>
              <a:rPr lang="en-US" sz="1200" kern="1200" dirty="0">
                <a:solidFill>
                  <a:schemeClr val="tx1"/>
                </a:solidFill>
                <a:latin typeface="+mn-lt"/>
                <a:ea typeface="+mn-ea"/>
                <a:cs typeface="+mn-cs"/>
              </a:rPr>
              <a:t>Finite Element Analysis</a:t>
            </a:r>
            <a:r>
              <a:rPr lang="zh-CN" altLang="en-US" sz="1200" kern="1200" dirty="0">
                <a:solidFill>
                  <a:schemeClr val="tx1"/>
                </a:solidFill>
                <a:latin typeface="+mn-lt"/>
                <a:ea typeface="+mn-ea"/>
                <a:cs typeface="+mn-cs"/>
              </a:rPr>
              <a:t> 有限元分析方法</a:t>
            </a:r>
            <a:endParaRPr lang="en-US" altLang="zh-CN" sz="1200" kern="1200" dirty="0">
              <a:solidFill>
                <a:schemeClr val="tx1"/>
              </a:solidFill>
              <a:latin typeface="+mn-lt"/>
              <a:ea typeface="+mn-ea"/>
              <a:cs typeface="+mn-cs"/>
            </a:endParaRPr>
          </a:p>
          <a:p>
            <a:endParaRPr lang="en-US" baseline="0" dirty="0"/>
          </a:p>
          <a:p>
            <a:r>
              <a:rPr lang="en-US" altLang="zh-CN" baseline="0" dirty="0"/>
              <a:t>MATLAB:</a:t>
            </a:r>
            <a:r>
              <a:rPr lang="zh-CN" altLang="en-US" baseline="0" dirty="0"/>
              <a:t> </a:t>
            </a:r>
            <a:endParaRPr lang="en-US" altLang="zh-CN" baseline="0" dirty="0"/>
          </a:p>
          <a:p>
            <a:endParaRPr lang="en-US" baseline="0" dirty="0"/>
          </a:p>
          <a:p>
            <a:endParaRPr lang="en-US" baseline="0" dirty="0"/>
          </a:p>
          <a:p>
            <a:endParaRPr lang="en-US" baseline="0" dirty="0"/>
          </a:p>
          <a:p>
            <a:endParaRPr lang="en-US" baseline="0" dirty="0"/>
          </a:p>
          <a:p>
            <a:endParaRPr lang="en-US" baseline="0" dirty="0"/>
          </a:p>
          <a:p>
            <a:endParaRPr lang="en-US" baseline="0" dirty="0"/>
          </a:p>
          <a:p>
            <a:r>
              <a:rPr lang="en-US" baseline="0" dirty="0"/>
              <a:t>Solid mechanics </a:t>
            </a:r>
          </a:p>
          <a:p>
            <a:r>
              <a:rPr lang="zh-CN" altLang="en-US" b="1" baseline="0" dirty="0"/>
              <a:t>公式</a:t>
            </a:r>
            <a:endParaRPr lang="en-US" altLang="zh-CN" b="1" baseline="0" dirty="0"/>
          </a:p>
          <a:p>
            <a:r>
              <a:rPr lang="en-US" baseline="0" dirty="0"/>
              <a:t>Electrostatic </a:t>
            </a:r>
          </a:p>
          <a:p>
            <a:endParaRPr lang="en-US" baseline="0" dirty="0"/>
          </a:p>
          <a:p>
            <a:endParaRPr lang="en-US" baseline="0" dirty="0"/>
          </a:p>
          <a:p>
            <a:endParaRPr lang="en-US" baseline="0" dirty="0"/>
          </a:p>
          <a:p>
            <a:endParaRPr lang="en-US" baseline="0" dirty="0"/>
          </a:p>
          <a:p>
            <a:endParaRPr lang="en-US" baseline="0" dirty="0"/>
          </a:p>
          <a:p>
            <a:endParaRPr lang="en-US" baseline="0" dirty="0"/>
          </a:p>
          <a:p>
            <a:endParaRPr lang="en-US" baseline="0" dirty="0"/>
          </a:p>
          <a:p>
            <a:endParaRPr lang="en-US" baseline="0" dirty="0"/>
          </a:p>
          <a:p>
            <a:endParaRPr lang="en-US" baseline="0" dirty="0"/>
          </a:p>
          <a:p>
            <a:endParaRPr lang="en-US" dirty="0"/>
          </a:p>
        </p:txBody>
      </p:sp>
      <p:sp>
        <p:nvSpPr>
          <p:cNvPr id="4" name="Slide Number Placeholder 3"/>
          <p:cNvSpPr>
            <a:spLocks noGrp="1"/>
          </p:cNvSpPr>
          <p:nvPr>
            <p:ph type="sldNum" sz="quarter" idx="10"/>
          </p:nvPr>
        </p:nvSpPr>
        <p:spPr/>
        <p:txBody>
          <a:bodyPr/>
          <a:lstStyle/>
          <a:p>
            <a:fld id="{B951348C-8339-904E-A9EF-27D950DF591B}" type="slidenum">
              <a:rPr lang="en-US" smtClean="0"/>
              <a:t>4</a:t>
            </a:fld>
            <a:endParaRPr lang="en-US"/>
          </a:p>
        </p:txBody>
      </p:sp>
    </p:spTree>
    <p:extLst>
      <p:ext uri="{BB962C8B-B14F-4D97-AF65-F5344CB8AC3E}">
        <p14:creationId xmlns:p14="http://schemas.microsoft.com/office/powerpoint/2010/main" val="3341445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3-D</a:t>
            </a:r>
          </a:p>
          <a:p>
            <a:endParaRPr lang="en-US" dirty="0"/>
          </a:p>
          <a:p>
            <a:endParaRPr lang="en-US" dirty="0"/>
          </a:p>
          <a:p>
            <a:r>
              <a:rPr lang="zh-CN" altLang="en-US" dirty="0"/>
              <a:t>双箭头</a:t>
            </a:r>
            <a:r>
              <a:rPr lang="en-US" altLang="zh-CN" dirty="0"/>
              <a:t>+</a:t>
            </a:r>
            <a:r>
              <a:rPr lang="zh-CN" altLang="en-US" dirty="0"/>
              <a:t>单箭头</a:t>
            </a:r>
            <a:endParaRPr lang="en-US" dirty="0"/>
          </a:p>
        </p:txBody>
      </p:sp>
      <p:sp>
        <p:nvSpPr>
          <p:cNvPr id="4" name="Slide Number Placeholder 3"/>
          <p:cNvSpPr>
            <a:spLocks noGrp="1"/>
          </p:cNvSpPr>
          <p:nvPr>
            <p:ph type="sldNum" sz="quarter" idx="10"/>
          </p:nvPr>
        </p:nvSpPr>
        <p:spPr/>
        <p:txBody>
          <a:bodyPr/>
          <a:lstStyle/>
          <a:p>
            <a:fld id="{B951348C-8339-904E-A9EF-27D950DF591B}" type="slidenum">
              <a:rPr lang="en-US" smtClean="0"/>
              <a:t>5</a:t>
            </a:fld>
            <a:endParaRPr lang="en-US"/>
          </a:p>
        </p:txBody>
      </p:sp>
    </p:spTree>
    <p:extLst>
      <p:ext uri="{BB962C8B-B14F-4D97-AF65-F5344CB8AC3E}">
        <p14:creationId xmlns:p14="http://schemas.microsoft.com/office/powerpoint/2010/main" val="17769585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Background</a:t>
            </a:r>
            <a:r>
              <a:rPr lang="en-US" baseline="0" dirty="0"/>
              <a:t> color----white</a:t>
            </a:r>
          </a:p>
          <a:p>
            <a:r>
              <a:rPr lang="en-US" baseline="0" dirty="0"/>
              <a:t>Zoom in</a:t>
            </a:r>
          </a:p>
          <a:p>
            <a:r>
              <a:rPr lang="zh-CN" altLang="en-US" baseline="0" dirty="0"/>
              <a:t>参数化</a:t>
            </a:r>
            <a:endParaRPr lang="en-US" altLang="zh-CN" baseline="0" dirty="0"/>
          </a:p>
          <a:p>
            <a:r>
              <a:rPr lang="en-US" altLang="zh-CN" baseline="0" dirty="0" err="1"/>
              <a:t>T_air</a:t>
            </a:r>
            <a:endParaRPr lang="en-US" altLang="zh-CN" baseline="0" dirty="0"/>
          </a:p>
          <a:p>
            <a:endParaRPr lang="en-US" baseline="0" dirty="0"/>
          </a:p>
          <a:p>
            <a:r>
              <a:rPr lang="en-US" altLang="zh-CN" baseline="0" dirty="0"/>
              <a:t>P6</a:t>
            </a:r>
            <a:r>
              <a:rPr lang="zh-CN" altLang="en-US" baseline="0" dirty="0"/>
              <a:t>，</a:t>
            </a:r>
            <a:r>
              <a:rPr lang="en-US" altLang="zh-CN" baseline="0" dirty="0"/>
              <a:t>+p5</a:t>
            </a:r>
          </a:p>
          <a:p>
            <a:endParaRPr lang="en-US" baseline="0" dirty="0"/>
          </a:p>
          <a:p>
            <a:r>
              <a:rPr lang="en-US" altLang="zh-CN" baseline="0" dirty="0"/>
              <a:t>Comb</a:t>
            </a:r>
            <a:r>
              <a:rPr lang="zh-CN" altLang="en-US" baseline="0" dirty="0"/>
              <a:t> </a:t>
            </a:r>
            <a:r>
              <a:rPr lang="en-US" altLang="zh-CN" baseline="0" dirty="0"/>
              <a:t>drive</a:t>
            </a:r>
          </a:p>
          <a:p>
            <a:endParaRPr lang="en-US" baseline="0" dirty="0"/>
          </a:p>
          <a:p>
            <a:endParaRPr lang="en-US" baseline="0" dirty="0"/>
          </a:p>
          <a:p>
            <a:r>
              <a:rPr lang="en-US" altLang="zh-CN" baseline="0" dirty="0"/>
              <a:t>3-d</a:t>
            </a:r>
            <a:r>
              <a:rPr lang="zh-CN" altLang="en-US" baseline="0" dirty="0"/>
              <a:t> </a:t>
            </a:r>
            <a:r>
              <a:rPr lang="en-US" altLang="zh-CN" baseline="0" dirty="0"/>
              <a:t>plot,+2-d</a:t>
            </a:r>
            <a:r>
              <a:rPr lang="zh-CN" altLang="en-US" baseline="0" dirty="0"/>
              <a:t> </a:t>
            </a:r>
            <a:r>
              <a:rPr lang="en-US" altLang="zh-CN" baseline="0" dirty="0"/>
              <a:t>top</a:t>
            </a:r>
            <a:r>
              <a:rPr lang="zh-CN" altLang="en-US" baseline="0" dirty="0"/>
              <a:t> </a:t>
            </a:r>
            <a:r>
              <a:rPr lang="en-US" altLang="zh-CN" baseline="0" dirty="0"/>
              <a:t>view</a:t>
            </a:r>
            <a:r>
              <a:rPr lang="zh-CN" altLang="en-US" baseline="0" dirty="0"/>
              <a:t> </a:t>
            </a:r>
            <a:endParaRPr lang="en-US" baseline="0" dirty="0"/>
          </a:p>
        </p:txBody>
      </p:sp>
      <p:sp>
        <p:nvSpPr>
          <p:cNvPr id="4" name="Slide Number Placeholder 3"/>
          <p:cNvSpPr>
            <a:spLocks noGrp="1"/>
          </p:cNvSpPr>
          <p:nvPr>
            <p:ph type="sldNum" sz="quarter" idx="10"/>
          </p:nvPr>
        </p:nvSpPr>
        <p:spPr/>
        <p:txBody>
          <a:bodyPr/>
          <a:lstStyle/>
          <a:p>
            <a:fld id="{B951348C-8339-904E-A9EF-27D950DF591B}" type="slidenum">
              <a:rPr lang="en-US" smtClean="0"/>
              <a:t>6</a:t>
            </a:fld>
            <a:endParaRPr lang="en-US"/>
          </a:p>
        </p:txBody>
      </p:sp>
    </p:spTree>
    <p:extLst>
      <p:ext uri="{BB962C8B-B14F-4D97-AF65-F5344CB8AC3E}">
        <p14:creationId xmlns:p14="http://schemas.microsoft.com/office/powerpoint/2010/main" val="7074372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平面 </a:t>
            </a:r>
            <a:r>
              <a:rPr lang="en-US" altLang="zh-CN" dirty="0"/>
              <a:t>cancel</a:t>
            </a:r>
          </a:p>
          <a:p>
            <a:endParaRPr lang="en-US" dirty="0"/>
          </a:p>
        </p:txBody>
      </p:sp>
      <p:sp>
        <p:nvSpPr>
          <p:cNvPr id="4" name="Slide Number Placeholder 3"/>
          <p:cNvSpPr>
            <a:spLocks noGrp="1"/>
          </p:cNvSpPr>
          <p:nvPr>
            <p:ph type="sldNum" sz="quarter" idx="10"/>
          </p:nvPr>
        </p:nvSpPr>
        <p:spPr/>
        <p:txBody>
          <a:bodyPr/>
          <a:lstStyle/>
          <a:p>
            <a:fld id="{B951348C-8339-904E-A9EF-27D950DF591B}" type="slidenum">
              <a:rPr lang="en-US" smtClean="0"/>
              <a:t>7</a:t>
            </a:fld>
            <a:endParaRPr lang="en-US"/>
          </a:p>
        </p:txBody>
      </p:sp>
    </p:spTree>
    <p:extLst>
      <p:ext uri="{BB962C8B-B14F-4D97-AF65-F5344CB8AC3E}">
        <p14:creationId xmlns:p14="http://schemas.microsoft.com/office/powerpoint/2010/main" val="6696492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c</a:t>
            </a:r>
            <a:endParaRPr lang="en-US" dirty="0"/>
          </a:p>
        </p:txBody>
      </p:sp>
      <p:sp>
        <p:nvSpPr>
          <p:cNvPr id="4" name="Slide Number Placeholder 3"/>
          <p:cNvSpPr>
            <a:spLocks noGrp="1"/>
          </p:cNvSpPr>
          <p:nvPr>
            <p:ph type="sldNum" sz="quarter" idx="10"/>
          </p:nvPr>
        </p:nvSpPr>
        <p:spPr/>
        <p:txBody>
          <a:bodyPr/>
          <a:lstStyle/>
          <a:p>
            <a:fld id="{B951348C-8339-904E-A9EF-27D950DF591B}" type="slidenum">
              <a:rPr lang="en-US" smtClean="0"/>
              <a:t>8</a:t>
            </a:fld>
            <a:endParaRPr lang="en-US"/>
          </a:p>
        </p:txBody>
      </p:sp>
    </p:spTree>
    <p:extLst>
      <p:ext uri="{BB962C8B-B14F-4D97-AF65-F5344CB8AC3E}">
        <p14:creationId xmlns:p14="http://schemas.microsoft.com/office/powerpoint/2010/main" val="18360367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u="none" kern="1200" baseline="0" dirty="0">
                <a:solidFill>
                  <a:schemeClr val="tx1"/>
                </a:solidFill>
                <a:latin typeface="+mn-lt"/>
                <a:ea typeface="+mn-ea"/>
                <a:cs typeface="+mn-cs"/>
              </a:rPr>
              <a:t>Run the frequency domain study (disable optimization module) from 2000 Hz to 5000 Hz. Add domain probe to output the displacement (u) of domain 8. Save the data (displacement </a:t>
            </a:r>
            <a:r>
              <a:rPr lang="en-US" sz="1200" u="none" kern="1200" baseline="0" dirty="0" err="1">
                <a:solidFill>
                  <a:schemeClr val="tx1"/>
                </a:solidFill>
                <a:latin typeface="+mn-lt"/>
                <a:ea typeface="+mn-ea"/>
                <a:cs typeface="+mn-cs"/>
              </a:rPr>
              <a:t>v.s</a:t>
            </a:r>
            <a:r>
              <a:rPr lang="en-US" sz="1200" u="none" kern="1200" baseline="0" dirty="0">
                <a:solidFill>
                  <a:schemeClr val="tx1"/>
                </a:solidFill>
                <a:latin typeface="+mn-lt"/>
                <a:ea typeface="+mn-ea"/>
                <a:cs typeface="+mn-cs"/>
              </a:rPr>
              <a:t>. frequency) and plot two curves in the same figure for comparison in Matlab.</a:t>
            </a:r>
          </a:p>
          <a:p>
            <a:endParaRPr lang="en-US" dirty="0"/>
          </a:p>
          <a:p>
            <a:endParaRPr lang="en-US" dirty="0"/>
          </a:p>
          <a:p>
            <a:r>
              <a:rPr lang="en-US" altLang="zh-CN" dirty="0"/>
              <a:t>Cancel</a:t>
            </a:r>
            <a:r>
              <a:rPr lang="zh-CN" altLang="en-US" dirty="0"/>
              <a:t> </a:t>
            </a:r>
            <a:r>
              <a:rPr lang="en-US" altLang="zh-CN" dirty="0"/>
              <a:t>the</a:t>
            </a:r>
            <a:r>
              <a:rPr lang="zh-CN" altLang="en-US" baseline="0" dirty="0"/>
              <a:t> </a:t>
            </a:r>
            <a:r>
              <a:rPr lang="en-US" altLang="zh-CN" baseline="0" dirty="0"/>
              <a:t>air</a:t>
            </a:r>
            <a:r>
              <a:rPr lang="zh-CN" altLang="en-US" baseline="0" dirty="0"/>
              <a:t> </a:t>
            </a:r>
            <a:r>
              <a:rPr lang="en-US" altLang="zh-CN" baseline="0" dirty="0"/>
              <a:t>box</a:t>
            </a:r>
          </a:p>
          <a:p>
            <a:endParaRPr lang="en-US" baseline="0" dirty="0"/>
          </a:p>
          <a:p>
            <a:r>
              <a:rPr lang="en-US" altLang="zh-CN" baseline="0" dirty="0"/>
              <a:t>Because</a:t>
            </a:r>
            <a:r>
              <a:rPr lang="zh-CN" altLang="en-US" baseline="0" dirty="0"/>
              <a:t> </a:t>
            </a:r>
            <a:r>
              <a:rPr lang="en-US" altLang="zh-CN" baseline="0" dirty="0"/>
              <a:t>of</a:t>
            </a:r>
            <a:r>
              <a:rPr lang="zh-CN" altLang="en-US" baseline="0" dirty="0"/>
              <a:t> </a:t>
            </a:r>
            <a:r>
              <a:rPr lang="en-US" altLang="zh-CN" baseline="0" dirty="0"/>
              <a:t>the</a:t>
            </a:r>
            <a:r>
              <a:rPr lang="zh-CN" altLang="en-US" baseline="0" dirty="0"/>
              <a:t> </a:t>
            </a:r>
            <a:r>
              <a:rPr lang="en-US" altLang="zh-CN" baseline="0" dirty="0"/>
              <a:t>symmetry,</a:t>
            </a:r>
            <a:r>
              <a:rPr lang="zh-CN" altLang="en-US" baseline="0" dirty="0"/>
              <a:t> </a:t>
            </a:r>
            <a:endParaRPr lang="en-US" altLang="zh-CN" baseline="0" dirty="0"/>
          </a:p>
          <a:p>
            <a:r>
              <a:rPr lang="en-US" altLang="zh-CN" baseline="0" dirty="0"/>
              <a:t>Represent</a:t>
            </a:r>
            <a:r>
              <a:rPr lang="zh-CN" altLang="en-US" baseline="0" dirty="0"/>
              <a:t> </a:t>
            </a:r>
            <a:r>
              <a:rPr lang="en-US" altLang="zh-CN" baseline="0" dirty="0"/>
              <a:t>whole</a:t>
            </a:r>
            <a:r>
              <a:rPr lang="zh-CN" altLang="en-US" baseline="0" dirty="0"/>
              <a:t> </a:t>
            </a:r>
            <a:endParaRPr lang="en-US" altLang="zh-CN" baseline="0" dirty="0"/>
          </a:p>
          <a:p>
            <a:endParaRPr lang="en-US" baseline="0" dirty="0"/>
          </a:p>
          <a:p>
            <a:endParaRPr lang="en-US" baseline="0" dirty="0"/>
          </a:p>
          <a:p>
            <a:endParaRPr lang="en-US" baseline="0" dirty="0"/>
          </a:p>
          <a:p>
            <a:endParaRPr lang="en-US" dirty="0"/>
          </a:p>
        </p:txBody>
      </p:sp>
      <p:sp>
        <p:nvSpPr>
          <p:cNvPr id="4" name="Slide Number Placeholder 3"/>
          <p:cNvSpPr>
            <a:spLocks noGrp="1"/>
          </p:cNvSpPr>
          <p:nvPr>
            <p:ph type="sldNum" sz="quarter" idx="10"/>
          </p:nvPr>
        </p:nvSpPr>
        <p:spPr/>
        <p:txBody>
          <a:bodyPr/>
          <a:lstStyle/>
          <a:p>
            <a:fld id="{B951348C-8339-904E-A9EF-27D950DF591B}" type="slidenum">
              <a:rPr lang="en-US" smtClean="0"/>
              <a:t>11</a:t>
            </a:fld>
            <a:endParaRPr lang="en-US"/>
          </a:p>
        </p:txBody>
      </p:sp>
    </p:spTree>
    <p:extLst>
      <p:ext uri="{BB962C8B-B14F-4D97-AF65-F5344CB8AC3E}">
        <p14:creationId xmlns:p14="http://schemas.microsoft.com/office/powerpoint/2010/main" val="21206598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哪里</a:t>
            </a:r>
            <a:r>
              <a:rPr lang="en-US" altLang="zh-CN" dirty="0"/>
              <a:t>fix</a:t>
            </a:r>
            <a:r>
              <a:rPr lang="zh-CN" altLang="en-US" dirty="0"/>
              <a:t> 哪里动</a:t>
            </a:r>
            <a:endParaRPr lang="en-US" altLang="zh-CN" dirty="0"/>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B951348C-8339-904E-A9EF-27D950DF591B}" type="slidenum">
              <a:rPr lang="en-US" smtClean="0"/>
              <a:t>12</a:t>
            </a:fld>
            <a:endParaRPr lang="en-US"/>
          </a:p>
        </p:txBody>
      </p:sp>
    </p:spTree>
    <p:extLst>
      <p:ext uri="{BB962C8B-B14F-4D97-AF65-F5344CB8AC3E}">
        <p14:creationId xmlns:p14="http://schemas.microsoft.com/office/powerpoint/2010/main" val="21436667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12/8/19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3124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12/8/19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974709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12/8/19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543741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12/8/19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9710965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12/8/19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34608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12/8/19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00594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12/8/19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7856888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12/8/19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56405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B61BEF0D-F0BB-DE4B-95CE-6DB70DBA9567}" type="datetimeFigureOut">
              <a:rPr lang="en-US" smtClean="0"/>
              <a:pPr/>
              <a:t>12/8/19</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37981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B61BEF0D-F0BB-DE4B-95CE-6DB70DBA9567}" type="datetimeFigureOut">
              <a:rPr lang="en-US" smtClean="0"/>
              <a:pPr/>
              <a:t>12/8/19</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9176664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12/8/19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400400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B61BEF0D-F0BB-DE4B-95CE-6DB70DBA9567}" type="datetimeFigureOut">
              <a:rPr lang="en-US" smtClean="0"/>
              <a:pPr/>
              <a:t>12/8/19</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D57F1E4F-1CFF-5643-939E-217C01CDF565}" type="slidenum">
              <a:rPr lang="en-US" smtClean="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0323021"/>
      </p:ext>
    </p:extLst>
  </p:cSld>
  <p:clrMap bg1="lt1" tx1="dk1" bg2="lt2" tx2="dk2" accent1="accent1" accent2="accent2" accent3="accent3" accent4="accent4" accent5="accent5" accent6="accent6" hlink="hlink" folHlink="folHlink"/>
  <p:sldLayoutIdLst>
    <p:sldLayoutId id="2147483795" r:id="rId1"/>
    <p:sldLayoutId id="2147483796" r:id="rId2"/>
    <p:sldLayoutId id="2147483797" r:id="rId3"/>
    <p:sldLayoutId id="2147483798" r:id="rId4"/>
    <p:sldLayoutId id="2147483799" r:id="rId5"/>
    <p:sldLayoutId id="2147483800" r:id="rId6"/>
    <p:sldLayoutId id="2147483801" r:id="rId7"/>
    <p:sldLayoutId id="2147483802" r:id="rId8"/>
    <p:sldLayoutId id="2147483803" r:id="rId9"/>
    <p:sldLayoutId id="2147483804" r:id="rId10"/>
    <p:sldLayoutId id="2147483805"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9.gif"/></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5.gif"/></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8.gif"/><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11.jpeg"/></Relationships>
</file>

<file path=ppt/slides/_rels/slide7.xml.rels><?xml version="1.0" encoding="UTF-8" standalone="yes"?>
<Relationships xmlns="http://schemas.openxmlformats.org/package/2006/relationships"><Relationship Id="rId8" Type="http://schemas.openxmlformats.org/officeDocument/2006/relationships/diagramData" Target="../diagrams/data2.xml"/><Relationship Id="rId3" Type="http://schemas.openxmlformats.org/officeDocument/2006/relationships/diagramData" Target="../diagrams/data1.xml"/><Relationship Id="rId7" Type="http://schemas.microsoft.com/office/2007/relationships/diagramDrawing" Target="../diagrams/drawing1.xml"/><Relationship Id="rId12" Type="http://schemas.microsoft.com/office/2007/relationships/diagramDrawing" Target="../diagrams/drawing2.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1.xml"/><Relationship Id="rId11" Type="http://schemas.openxmlformats.org/officeDocument/2006/relationships/diagramColors" Target="../diagrams/colors2.xml"/><Relationship Id="rId5" Type="http://schemas.openxmlformats.org/officeDocument/2006/relationships/diagramQuickStyle" Target="../diagrams/quickStyle1.xml"/><Relationship Id="rId10" Type="http://schemas.openxmlformats.org/officeDocument/2006/relationships/diagramQuickStyle" Target="../diagrams/quickStyle2.xml"/><Relationship Id="rId4" Type="http://schemas.openxmlformats.org/officeDocument/2006/relationships/diagramLayout" Target="../diagrams/layout1.xml"/><Relationship Id="rId9" Type="http://schemas.openxmlformats.org/officeDocument/2006/relationships/diagramLayout" Target="../diagrams/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MEMS Final Presentation </a:t>
            </a:r>
          </a:p>
        </p:txBody>
      </p:sp>
      <p:sp>
        <p:nvSpPr>
          <p:cNvPr id="3" name="Subtitle 2"/>
          <p:cNvSpPr>
            <a:spLocks noGrp="1"/>
          </p:cNvSpPr>
          <p:nvPr>
            <p:ph type="subTitle" idx="1"/>
          </p:nvPr>
        </p:nvSpPr>
        <p:spPr/>
        <p:txBody>
          <a:bodyPr/>
          <a:lstStyle/>
          <a:p>
            <a:r>
              <a:rPr lang="en-US" dirty="0"/>
              <a:t>Charles Zhang</a:t>
            </a:r>
          </a:p>
        </p:txBody>
      </p:sp>
    </p:spTree>
    <p:extLst>
      <p:ext uri="{BB962C8B-B14F-4D97-AF65-F5344CB8AC3E}">
        <p14:creationId xmlns:p14="http://schemas.microsoft.com/office/powerpoint/2010/main" val="16937861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par>
                          <p:cTn id="8" fill="hold">
                            <p:stCondLst>
                              <p:cond delay="500"/>
                            </p:stCondLst>
                            <p:childTnLst>
                              <p:par>
                                <p:cTn id="9" presetID="9" presetClass="entr" presetSubtype="0"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dissolve">
                                      <p:cBhvr>
                                        <p:cTn id="11"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a:stretch>
            <a:fillRect/>
          </a:stretch>
        </p:blipFill>
        <p:spPr>
          <a:xfrm>
            <a:off x="3857297" y="1937057"/>
            <a:ext cx="4225158" cy="4285067"/>
          </a:xfrm>
          <a:prstGeom prst="rect">
            <a:avLst/>
          </a:prstGeom>
        </p:spPr>
      </p:pic>
      <p:pic>
        <p:nvPicPr>
          <p:cNvPr id="9" name="Picture 8"/>
          <p:cNvPicPr>
            <a:picLocks noChangeAspect="1"/>
          </p:cNvPicPr>
          <p:nvPr/>
        </p:nvPicPr>
        <p:blipFill>
          <a:blip r:embed="rId3"/>
          <a:stretch>
            <a:fillRect/>
          </a:stretch>
        </p:blipFill>
        <p:spPr>
          <a:xfrm>
            <a:off x="7914290" y="1937057"/>
            <a:ext cx="3930869" cy="4193628"/>
          </a:xfrm>
          <a:prstGeom prst="rect">
            <a:avLst/>
          </a:prstGeom>
        </p:spPr>
      </p:pic>
      <p:sp>
        <p:nvSpPr>
          <p:cNvPr id="2" name="Title 1"/>
          <p:cNvSpPr>
            <a:spLocks noGrp="1"/>
          </p:cNvSpPr>
          <p:nvPr>
            <p:ph type="title"/>
          </p:nvPr>
        </p:nvSpPr>
        <p:spPr/>
        <p:txBody>
          <a:bodyPr/>
          <a:lstStyle/>
          <a:p>
            <a:r>
              <a:rPr lang="en-US" dirty="0"/>
              <a:t>Process</a:t>
            </a:r>
          </a:p>
        </p:txBody>
      </p:sp>
      <p:sp>
        <p:nvSpPr>
          <p:cNvPr id="3" name="Content Placeholder 2"/>
          <p:cNvSpPr>
            <a:spLocks noGrp="1"/>
          </p:cNvSpPr>
          <p:nvPr>
            <p:ph idx="1"/>
          </p:nvPr>
        </p:nvSpPr>
        <p:spPr/>
        <p:txBody>
          <a:bodyPr/>
          <a:lstStyle/>
          <a:p>
            <a:r>
              <a:rPr lang="en-US" dirty="0"/>
              <a:t>Change the geometry</a:t>
            </a:r>
          </a:p>
          <a:p>
            <a:r>
              <a:rPr lang="en-US" dirty="0"/>
              <a:t>Length of fingers           200 um</a:t>
            </a:r>
          </a:p>
          <a:p>
            <a:r>
              <a:rPr lang="en-US" dirty="0"/>
              <a:t>Length of stators           120 um</a:t>
            </a:r>
          </a:p>
          <a:p>
            <a:endParaRPr lang="en-US" dirty="0"/>
          </a:p>
          <a:p>
            <a:r>
              <a:rPr lang="en-US" dirty="0"/>
              <a:t>Run the model again</a:t>
            </a:r>
          </a:p>
        </p:txBody>
      </p:sp>
      <p:cxnSp>
        <p:nvCxnSpPr>
          <p:cNvPr id="5" name="Straight Arrow Connector 4"/>
          <p:cNvCxnSpPr/>
          <p:nvPr/>
        </p:nvCxnSpPr>
        <p:spPr>
          <a:xfrm>
            <a:off x="3026979" y="2469932"/>
            <a:ext cx="409904"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 name="Straight Arrow Connector 5"/>
          <p:cNvCxnSpPr/>
          <p:nvPr/>
        </p:nvCxnSpPr>
        <p:spPr>
          <a:xfrm>
            <a:off x="3021728" y="2948151"/>
            <a:ext cx="409904"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1123820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blinds(horizontal)">
                                      <p:cBhvr>
                                        <p:cTn id="10" dur="500"/>
                                        <p:tgtEl>
                                          <p:spTgt spid="3">
                                            <p:txEl>
                                              <p:pRg st="1" end="1"/>
                                            </p:txEl>
                                          </p:spTgt>
                                        </p:tgtEl>
                                      </p:cBhvr>
                                    </p:animEffect>
                                  </p:childTnLst>
                                </p:cTn>
                              </p:par>
                              <p:par>
                                <p:cTn id="11" presetID="3" presetClass="entr" presetSubtype="1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blinds(horizontal)">
                                      <p:cBhvr>
                                        <p:cTn id="13" dur="500"/>
                                        <p:tgtEl>
                                          <p:spTgt spid="3">
                                            <p:txEl>
                                              <p:pRg st="2" end="2"/>
                                            </p:txEl>
                                          </p:spTgt>
                                        </p:tgtEl>
                                      </p:cBhvr>
                                    </p:animEffect>
                                  </p:childTnLst>
                                </p:cTn>
                              </p:par>
                              <p:par>
                                <p:cTn id="14" presetID="3" presetClass="entr" presetSubtype="10" fill="hold" nodeType="withEffect">
                                  <p:stCondLst>
                                    <p:cond delay="0"/>
                                  </p:stCondLst>
                                  <p:childTnLst>
                                    <p:set>
                                      <p:cBhvr>
                                        <p:cTn id="15" dur="1" fill="hold">
                                          <p:stCondLst>
                                            <p:cond delay="0"/>
                                          </p:stCondLst>
                                        </p:cTn>
                                        <p:tgtEl>
                                          <p:spTgt spid="3">
                                            <p:txEl>
                                              <p:pRg st="4" end="4"/>
                                            </p:txEl>
                                          </p:spTgt>
                                        </p:tgtEl>
                                        <p:attrNameLst>
                                          <p:attrName>style.visibility</p:attrName>
                                        </p:attrNameLst>
                                      </p:cBhvr>
                                      <p:to>
                                        <p:strVal val="visible"/>
                                      </p:to>
                                    </p:set>
                                    <p:animEffect transition="in" filter="blinds(horizontal)">
                                      <p:cBhvr>
                                        <p:cTn id="16" dur="500"/>
                                        <p:tgtEl>
                                          <p:spTgt spid="3">
                                            <p:txEl>
                                              <p:pRg st="4" end="4"/>
                                            </p:txEl>
                                          </p:spTgt>
                                        </p:tgtEl>
                                      </p:cBhvr>
                                    </p:animEffect>
                                  </p:childTnLst>
                                </p:cTn>
                              </p:par>
                              <p:par>
                                <p:cTn id="17" presetID="3" presetClass="entr" presetSubtype="10" fill="hold"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blinds(horizontal)">
                                      <p:cBhvr>
                                        <p:cTn id="19" dur="500"/>
                                        <p:tgtEl>
                                          <p:spTgt spid="5"/>
                                        </p:tgtEl>
                                      </p:cBhvr>
                                    </p:animEffect>
                                  </p:childTnLst>
                                </p:cTn>
                              </p:par>
                              <p:par>
                                <p:cTn id="20" presetID="3" presetClass="entr" presetSubtype="10" fill="hold"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blinds(horizontal)">
                                      <p:cBhvr>
                                        <p:cTn id="22" dur="500"/>
                                        <p:tgtEl>
                                          <p:spTgt spid="6"/>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blinds(horizontal)">
                                      <p:cBhvr>
                                        <p:cTn id="27" dur="500"/>
                                        <p:tgtEl>
                                          <p:spTgt spid="8"/>
                                        </p:tgtEl>
                                      </p:cBhvr>
                                    </p:animEffect>
                                  </p:childTnLst>
                                </p:cTn>
                              </p:par>
                            </p:childTnLst>
                          </p:cTn>
                        </p:par>
                        <p:par>
                          <p:cTn id="28" fill="hold">
                            <p:stCondLst>
                              <p:cond delay="500"/>
                            </p:stCondLst>
                            <p:childTnLst>
                              <p:par>
                                <p:cTn id="29" presetID="3" presetClass="entr" presetSubtype="10" fill="hold" nodeType="afterEffect">
                                  <p:stCondLst>
                                    <p:cond delay="0"/>
                                  </p:stCondLst>
                                  <p:childTnLst>
                                    <p:set>
                                      <p:cBhvr>
                                        <p:cTn id="30" dur="1" fill="hold">
                                          <p:stCondLst>
                                            <p:cond delay="0"/>
                                          </p:stCondLst>
                                        </p:cTn>
                                        <p:tgtEl>
                                          <p:spTgt spid="9"/>
                                        </p:tgtEl>
                                        <p:attrNameLst>
                                          <p:attrName>style.visibility</p:attrName>
                                        </p:attrNameLst>
                                      </p:cBhvr>
                                      <p:to>
                                        <p:strVal val="visible"/>
                                      </p:to>
                                    </p:set>
                                    <p:animEffect transition="in" filter="blinds(horizontal)">
                                      <p:cBhvr>
                                        <p:cTn id="3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Process</a:t>
            </a:r>
            <a:br>
              <a:rPr lang="en-US" dirty="0"/>
            </a:br>
            <a:r>
              <a:rPr lang="en-US" sz="2000" dirty="0"/>
              <a:t>frequency domain</a:t>
            </a:r>
          </a:p>
        </p:txBody>
      </p:sp>
      <p:pic>
        <p:nvPicPr>
          <p:cNvPr id="4" name="Content Placeholder 3"/>
          <p:cNvPicPr>
            <a:picLocks noGrp="1" noChangeAspect="1"/>
          </p:cNvPicPr>
          <p:nvPr>
            <p:ph idx="1"/>
          </p:nvPr>
        </p:nvPicPr>
        <p:blipFill>
          <a:blip r:embed="rId3"/>
          <a:stretch>
            <a:fillRect/>
          </a:stretch>
        </p:blipFill>
        <p:spPr>
          <a:xfrm>
            <a:off x="6366222" y="1846263"/>
            <a:ext cx="5363633" cy="4022725"/>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5469" y="1873601"/>
            <a:ext cx="5472386" cy="4104290"/>
          </a:xfrm>
          <a:prstGeom prst="rect">
            <a:avLst/>
          </a:prstGeom>
        </p:spPr>
      </p:pic>
    </p:spTree>
    <p:extLst>
      <p:ext uri="{BB962C8B-B14F-4D97-AF65-F5344CB8AC3E}">
        <p14:creationId xmlns:p14="http://schemas.microsoft.com/office/powerpoint/2010/main" val="21084195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linds(horizontal)">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Process</a:t>
            </a:r>
            <a:endParaRPr lang="en-US" sz="2000" dirty="0"/>
          </a:p>
        </p:txBody>
      </p:sp>
      <p:sp>
        <p:nvSpPr>
          <p:cNvPr id="3" name="Content Placeholder 2"/>
          <p:cNvSpPr>
            <a:spLocks noGrp="1"/>
          </p:cNvSpPr>
          <p:nvPr>
            <p:ph idx="1"/>
          </p:nvPr>
        </p:nvSpPr>
        <p:spPr/>
        <p:txBody>
          <a:bodyPr/>
          <a:lstStyle/>
          <a:p>
            <a:r>
              <a:rPr lang="en-US" altLang="zh-CN" dirty="0"/>
              <a:t>Formula</a:t>
            </a:r>
          </a:p>
          <a:p>
            <a:endParaRPr lang="en-US" dirty="0"/>
          </a:p>
        </p:txBody>
      </p:sp>
      <p:pic>
        <p:nvPicPr>
          <p:cNvPr id="6" name="Picture 5"/>
          <p:cNvPicPr>
            <a:picLocks noChangeAspect="1"/>
          </p:cNvPicPr>
          <p:nvPr/>
        </p:nvPicPr>
        <p:blipFill>
          <a:blip r:embed="rId3"/>
          <a:stretch>
            <a:fillRect/>
          </a:stretch>
        </p:blipFill>
        <p:spPr>
          <a:xfrm>
            <a:off x="5156200" y="2247900"/>
            <a:ext cx="1879600" cy="2362200"/>
          </a:xfrm>
          <a:prstGeom prst="rect">
            <a:avLst/>
          </a:prstGeom>
        </p:spPr>
      </p:pic>
    </p:spTree>
    <p:extLst>
      <p:ext uri="{BB962C8B-B14F-4D97-AF65-F5344CB8AC3E}">
        <p14:creationId xmlns:p14="http://schemas.microsoft.com/office/powerpoint/2010/main" val="20612365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endParaRPr lang="en-US"/>
          </a:p>
        </p:txBody>
      </p:sp>
      <p:sp>
        <p:nvSpPr>
          <p:cNvPr id="4" name="Title 3"/>
          <p:cNvSpPr>
            <a:spLocks noGrp="1"/>
          </p:cNvSpPr>
          <p:nvPr>
            <p:ph type="title"/>
          </p:nvPr>
        </p:nvSpPr>
        <p:spPr/>
        <p:txBody>
          <a:bodyPr/>
          <a:lstStyle/>
          <a:p>
            <a:endParaRPr lang="en-US"/>
          </a:p>
        </p:txBody>
      </p:sp>
      <p:sp>
        <p:nvSpPr>
          <p:cNvPr id="5" name="Rectangle 4"/>
          <p:cNvSpPr/>
          <p:nvPr/>
        </p:nvSpPr>
        <p:spPr>
          <a:xfrm>
            <a:off x="4570391" y="1011981"/>
            <a:ext cx="2925096" cy="4247317"/>
          </a:xfrm>
          <a:prstGeom prst="rect">
            <a:avLst/>
          </a:prstGeom>
          <a:noFill/>
        </p:spPr>
        <p:txBody>
          <a:bodyPr wrap="none" lIns="91440" tIns="45720" rIns="91440" bIns="45720">
            <a:spAutoFit/>
          </a:bodyPr>
          <a:lstStyle/>
          <a:p>
            <a:pPr algn="ctr"/>
            <a:r>
              <a:rPr lang="en-US" sz="5400" dirty="0">
                <a:ln w="0"/>
                <a:effectLst>
                  <a:outerShdw blurRad="38100" dist="19050" dir="2700000" algn="tl" rotWithShape="0">
                    <a:schemeClr val="dk1">
                      <a:alpha val="40000"/>
                    </a:schemeClr>
                  </a:outerShdw>
                </a:effectLst>
              </a:rPr>
              <a:t>END</a:t>
            </a:r>
          </a:p>
          <a:p>
            <a:pPr algn="ctr"/>
            <a:endParaRPr lang="en-US" sz="5400" dirty="0">
              <a:ln w="0"/>
              <a:effectLst>
                <a:outerShdw blurRad="38100" dist="19050" dir="2700000" algn="tl" rotWithShape="0">
                  <a:schemeClr val="dk1">
                    <a:alpha val="40000"/>
                  </a:schemeClr>
                </a:outerShdw>
              </a:effectLst>
            </a:endParaRPr>
          </a:p>
          <a:p>
            <a:pPr algn="ctr"/>
            <a:endParaRPr lang="en-US" sz="5400" dirty="0">
              <a:ln w="0"/>
              <a:effectLst>
                <a:outerShdw blurRad="38100" dist="19050" dir="2700000" algn="tl" rotWithShape="0">
                  <a:schemeClr val="dk1">
                    <a:alpha val="40000"/>
                  </a:schemeClr>
                </a:outerShdw>
              </a:effectLst>
            </a:endParaRPr>
          </a:p>
          <a:p>
            <a:pPr algn="ctr"/>
            <a:endParaRPr lang="en-US" sz="5400" dirty="0">
              <a:ln w="0"/>
              <a:effectLst>
                <a:outerShdw blurRad="38100" dist="19050" dir="2700000" algn="tl" rotWithShape="0">
                  <a:schemeClr val="dk1">
                    <a:alpha val="40000"/>
                  </a:schemeClr>
                </a:outerShdw>
              </a:effectLst>
            </a:endParaRPr>
          </a:p>
          <a:p>
            <a:pPr algn="ctr"/>
            <a:r>
              <a:rPr lang="en-US" sz="5400" dirty="0">
                <a:ln w="0"/>
                <a:effectLst>
                  <a:outerShdw blurRad="38100" dist="19050" dir="2700000" algn="tl" rotWithShape="0">
                    <a:schemeClr val="dk1">
                      <a:alpha val="40000"/>
                    </a:schemeClr>
                  </a:outerShdw>
                </a:effectLst>
              </a:rPr>
              <a:t>THANKS!!</a:t>
            </a:r>
            <a:endParaRPr lang="en-US" sz="5400" b="0" cap="none" spc="0"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13602668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15727" y="8678"/>
            <a:ext cx="10018713" cy="1752599"/>
          </a:xfrm>
        </p:spPr>
        <p:txBody>
          <a:bodyPr>
            <a:normAutofit/>
          </a:bodyPr>
          <a:lstStyle/>
          <a:p>
            <a:r>
              <a:rPr lang="en-US" sz="6000" dirty="0"/>
              <a:t>Background</a:t>
            </a:r>
            <a:br>
              <a:rPr lang="en-US" dirty="0"/>
            </a:br>
            <a:r>
              <a:rPr lang="en-US" sz="3000" dirty="0"/>
              <a:t>MEMS and Comb Drive</a:t>
            </a:r>
          </a:p>
        </p:txBody>
      </p:sp>
      <p:sp>
        <p:nvSpPr>
          <p:cNvPr id="10" name="Content Placeholder 2"/>
          <p:cNvSpPr>
            <a:spLocks noGrp="1"/>
          </p:cNvSpPr>
          <p:nvPr>
            <p:ph idx="1"/>
          </p:nvPr>
        </p:nvSpPr>
        <p:spPr>
          <a:xfrm>
            <a:off x="991912" y="4932026"/>
            <a:ext cx="4755365" cy="733425"/>
          </a:xfrm>
          <a:prstGeom prst="rect">
            <a:avLst/>
          </a:prstGeom>
        </p:spPr>
        <p:txBody>
          <a:bodyPr vert="horz" lIns="91440" tIns="45720" rIns="91440" bIns="45720" rtlCol="0" anchor="ctr">
            <a:normAutofit/>
          </a:bodyPr>
          <a:lstStyle/>
          <a:p>
            <a:r>
              <a:rPr lang="en-US" altLang="zh-CN" dirty="0"/>
              <a:t>Micro-Electro-Mechanical Systems</a:t>
            </a:r>
            <a:endParaRPr lang="en-US" dirty="0"/>
          </a:p>
        </p:txBody>
      </p:sp>
      <p:pic>
        <p:nvPicPr>
          <p:cNvPr id="12" name="Picture 11"/>
          <p:cNvPicPr>
            <a:picLocks noChangeAspect="1"/>
          </p:cNvPicPr>
          <p:nvPr/>
        </p:nvPicPr>
        <p:blipFill>
          <a:blip r:embed="rId3"/>
          <a:stretch>
            <a:fillRect/>
          </a:stretch>
        </p:blipFill>
        <p:spPr>
          <a:xfrm>
            <a:off x="1104446" y="2234480"/>
            <a:ext cx="3690405" cy="2605878"/>
          </a:xfrm>
          <a:prstGeom prst="rect">
            <a:avLst/>
          </a:prstGeom>
        </p:spPr>
      </p:pic>
      <p:pic>
        <p:nvPicPr>
          <p:cNvPr id="13" name="Picture 12"/>
          <p:cNvPicPr>
            <a:picLocks noChangeAspect="1"/>
          </p:cNvPicPr>
          <p:nvPr/>
        </p:nvPicPr>
        <p:blipFill>
          <a:blip r:embed="rId4"/>
          <a:stretch>
            <a:fillRect/>
          </a:stretch>
        </p:blipFill>
        <p:spPr>
          <a:xfrm>
            <a:off x="6498959" y="2111363"/>
            <a:ext cx="4662683" cy="2728995"/>
          </a:xfrm>
          <a:prstGeom prst="rect">
            <a:avLst/>
          </a:prstGeom>
        </p:spPr>
      </p:pic>
      <p:sp>
        <p:nvSpPr>
          <p:cNvPr id="19" name="Content Placeholder 2"/>
          <p:cNvSpPr txBox="1">
            <a:spLocks/>
          </p:cNvSpPr>
          <p:nvPr/>
        </p:nvSpPr>
        <p:spPr>
          <a:xfrm>
            <a:off x="6704281" y="4932025"/>
            <a:ext cx="4755365" cy="733425"/>
          </a:xfrm>
          <a:prstGeom prst="rect">
            <a:avLst/>
          </a:prstGeom>
        </p:spPr>
        <p:txBody>
          <a:bodyPr vert="horz" lIns="91440" tIns="45720" rIns="91440" bIns="45720" rtlCol="0" anchor="ct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altLang="zh-CN" dirty="0"/>
              <a:t>Beams</a:t>
            </a:r>
            <a:r>
              <a:rPr lang="zh-CN" altLang="en-US" dirty="0"/>
              <a:t> </a:t>
            </a:r>
            <a:r>
              <a:rPr lang="en-US" altLang="zh-CN" dirty="0"/>
              <a:t>+</a:t>
            </a:r>
            <a:r>
              <a:rPr lang="zh-CN" altLang="en-US" dirty="0"/>
              <a:t> </a:t>
            </a:r>
            <a:r>
              <a:rPr lang="en-US" altLang="zh-CN" dirty="0"/>
              <a:t>Parallel</a:t>
            </a:r>
            <a:r>
              <a:rPr lang="zh-CN" altLang="en-US" dirty="0"/>
              <a:t> </a:t>
            </a:r>
            <a:r>
              <a:rPr lang="en-US" altLang="zh-CN" dirty="0"/>
              <a:t>Plate</a:t>
            </a:r>
            <a:r>
              <a:rPr lang="zh-CN" altLang="en-US" dirty="0"/>
              <a:t> </a:t>
            </a:r>
            <a:r>
              <a:rPr lang="en-US" altLang="zh-CN" dirty="0"/>
              <a:t>Capacitor</a:t>
            </a:r>
            <a:endParaRPr lang="en-US" dirty="0"/>
          </a:p>
        </p:txBody>
      </p:sp>
    </p:spTree>
    <p:extLst>
      <p:ext uri="{BB962C8B-B14F-4D97-AF65-F5344CB8AC3E}">
        <p14:creationId xmlns:p14="http://schemas.microsoft.com/office/powerpoint/2010/main" val="19525424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blinds(horizontal)">
                                      <p:cBhvr>
                                        <p:cTn id="12" dur="500"/>
                                        <p:tgtEl>
                                          <p:spTgt spid="12"/>
                                        </p:tgtEl>
                                      </p:cBhvr>
                                    </p:animEffect>
                                  </p:childTnLst>
                                </p:cTn>
                              </p:par>
                            </p:childTnLst>
                          </p:cTn>
                        </p:par>
                        <p:par>
                          <p:cTn id="13" fill="hold">
                            <p:stCondLst>
                              <p:cond delay="500"/>
                            </p:stCondLst>
                            <p:childTnLst>
                              <p:par>
                                <p:cTn id="14" presetID="3" presetClass="entr" presetSubtype="10" fill="hold" grpId="0" nodeType="afterEffect">
                                  <p:stCondLst>
                                    <p:cond delay="0"/>
                                  </p:stCondLst>
                                  <p:childTnLst>
                                    <p:set>
                                      <p:cBhvr>
                                        <p:cTn id="15" dur="1" fill="hold">
                                          <p:stCondLst>
                                            <p:cond delay="0"/>
                                          </p:stCondLst>
                                        </p:cTn>
                                        <p:tgtEl>
                                          <p:spTgt spid="10">
                                            <p:txEl>
                                              <p:pRg st="0" end="0"/>
                                            </p:txEl>
                                          </p:spTgt>
                                        </p:tgtEl>
                                        <p:attrNameLst>
                                          <p:attrName>style.visibility</p:attrName>
                                        </p:attrNameLst>
                                      </p:cBhvr>
                                      <p:to>
                                        <p:strVal val="visible"/>
                                      </p:to>
                                    </p:set>
                                    <p:animEffect transition="in" filter="blinds(horizontal)">
                                      <p:cBhvr>
                                        <p:cTn id="16" dur="500"/>
                                        <p:tgtEl>
                                          <p:spTgt spid="10">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3" presetClass="entr" presetSubtype="10" fill="hold" nodeType="click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blinds(horizontal)">
                                      <p:cBhvr>
                                        <p:cTn id="21" dur="500"/>
                                        <p:tgtEl>
                                          <p:spTgt spid="13"/>
                                        </p:tgtEl>
                                      </p:cBhvr>
                                    </p:animEffect>
                                  </p:childTnLst>
                                </p:cTn>
                              </p:par>
                            </p:childTnLst>
                          </p:cTn>
                        </p:par>
                        <p:par>
                          <p:cTn id="22" fill="hold">
                            <p:stCondLst>
                              <p:cond delay="500"/>
                            </p:stCondLst>
                            <p:childTnLst>
                              <p:par>
                                <p:cTn id="23" presetID="3" presetClass="entr" presetSubtype="10" fill="hold" grpId="0" nodeType="afterEffect">
                                  <p:stCondLst>
                                    <p:cond delay="0"/>
                                  </p:stCondLst>
                                  <p:childTnLst>
                                    <p:set>
                                      <p:cBhvr>
                                        <p:cTn id="24" dur="1" fill="hold">
                                          <p:stCondLst>
                                            <p:cond delay="0"/>
                                          </p:stCondLst>
                                        </p:cTn>
                                        <p:tgtEl>
                                          <p:spTgt spid="19"/>
                                        </p:tgtEl>
                                        <p:attrNameLst>
                                          <p:attrName>style.visibility</p:attrName>
                                        </p:attrNameLst>
                                      </p:cBhvr>
                                      <p:to>
                                        <p:strVal val="visible"/>
                                      </p:to>
                                    </p:set>
                                    <p:animEffect transition="in" filter="blinds(horizontal)">
                                      <p:cBhvr>
                                        <p:cTn id="25"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0" grpId="0" build="p"/>
      <p:bldP spid="19"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86957" y="283780"/>
            <a:ext cx="10018713" cy="1468820"/>
          </a:xfrm>
        </p:spPr>
        <p:txBody>
          <a:bodyPr>
            <a:normAutofit/>
          </a:bodyPr>
          <a:lstStyle/>
          <a:p>
            <a:r>
              <a:rPr lang="en-US" sz="6000" dirty="0"/>
              <a:t>Method</a:t>
            </a:r>
            <a:br>
              <a:rPr lang="en-US" dirty="0"/>
            </a:br>
            <a:r>
              <a:rPr lang="en-US" sz="3000" dirty="0"/>
              <a:t>Stimulation</a:t>
            </a:r>
          </a:p>
        </p:txBody>
      </p:sp>
      <p:pic>
        <p:nvPicPr>
          <p:cNvPr id="4" name="Content Placeholder 3"/>
          <p:cNvPicPr>
            <a:picLocks noGrp="1" noChangeAspect="1"/>
          </p:cNvPicPr>
          <p:nvPr>
            <p:ph idx="1"/>
          </p:nvPr>
        </p:nvPicPr>
        <p:blipFill>
          <a:blip r:embed="rId3"/>
          <a:stretch>
            <a:fillRect/>
          </a:stretch>
        </p:blipFill>
        <p:spPr>
          <a:xfrm>
            <a:off x="1305635" y="2040312"/>
            <a:ext cx="3928517" cy="2946387"/>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81552" y="2040312"/>
            <a:ext cx="3896960" cy="2922720"/>
          </a:xfrm>
          <a:prstGeom prst="rect">
            <a:avLst/>
          </a:prstGeom>
        </p:spPr>
      </p:pic>
      <p:sp>
        <p:nvSpPr>
          <p:cNvPr id="10" name="TextBox 9"/>
          <p:cNvSpPr txBox="1"/>
          <p:nvPr/>
        </p:nvSpPr>
        <p:spPr>
          <a:xfrm>
            <a:off x="1610434" y="5298077"/>
            <a:ext cx="9800035" cy="646331"/>
          </a:xfrm>
          <a:prstGeom prst="rect">
            <a:avLst/>
          </a:prstGeom>
          <a:noFill/>
        </p:spPr>
        <p:txBody>
          <a:bodyPr wrap="square" rtlCol="0">
            <a:spAutoFit/>
          </a:bodyPr>
          <a:lstStyle/>
          <a:p>
            <a:r>
              <a:rPr lang="en-US" dirty="0"/>
              <a:t>Numerical method                                         Visualization                                            Optimization</a:t>
            </a:r>
          </a:p>
          <a:p>
            <a:endParaRPr lang="en-US" dirty="0"/>
          </a:p>
        </p:txBody>
      </p:sp>
    </p:spTree>
    <p:extLst>
      <p:ext uri="{BB962C8B-B14F-4D97-AF65-F5344CB8AC3E}">
        <p14:creationId xmlns:p14="http://schemas.microsoft.com/office/powerpoint/2010/main" val="5544977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linds(horizontal)">
                                      <p:cBhvr>
                                        <p:cTn id="12" dur="500"/>
                                        <p:tgtEl>
                                          <p:spTgt spid="4"/>
                                        </p:tgtEl>
                                      </p:cBhvr>
                                    </p:animEffect>
                                  </p:childTnLst>
                                </p:cTn>
                              </p:par>
                            </p:childTnLst>
                          </p:cTn>
                        </p:par>
                        <p:par>
                          <p:cTn id="13" fill="hold">
                            <p:stCondLst>
                              <p:cond delay="500"/>
                            </p:stCondLst>
                            <p:childTnLst>
                              <p:par>
                                <p:cTn id="14" presetID="3" presetClass="entr" presetSubtype="10" fill="hold" nodeType="after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blinds(horizontal)">
                                      <p:cBhvr>
                                        <p:cTn id="16" dur="500"/>
                                        <p:tgtEl>
                                          <p:spTgt spid="6"/>
                                        </p:tgtEl>
                                      </p:cBhvr>
                                    </p:animEffect>
                                  </p:childTnLst>
                                </p:cTn>
                              </p:par>
                            </p:childTnLst>
                          </p:cTn>
                        </p:par>
                      </p:childTnLst>
                    </p:cTn>
                  </p:par>
                  <p:par>
                    <p:cTn id="17" fill="hold">
                      <p:stCondLst>
                        <p:cond delay="indefinite"/>
                      </p:stCondLst>
                      <p:childTnLst>
                        <p:par>
                          <p:cTn id="18" fill="hold">
                            <p:stCondLst>
                              <p:cond delay="0"/>
                            </p:stCondLst>
                            <p:childTnLst>
                              <p:par>
                                <p:cTn id="19" presetID="3" presetClass="entr" presetSubtype="10" fill="hold" grpId="0" nodeType="click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blinds(horizontal)">
                                      <p:cBhvr>
                                        <p:cTn id="21"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0"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484309" y="0"/>
            <a:ext cx="10018713" cy="1752599"/>
          </a:xfrm>
        </p:spPr>
        <p:txBody>
          <a:bodyPr>
            <a:normAutofit/>
          </a:bodyPr>
          <a:lstStyle/>
          <a:p>
            <a:r>
              <a:rPr lang="en-US" sz="7000" dirty="0"/>
              <a:t>Method</a:t>
            </a:r>
            <a:br>
              <a:rPr lang="en-US" dirty="0"/>
            </a:br>
            <a:r>
              <a:rPr lang="en-US" sz="3000" dirty="0"/>
              <a:t>Tools</a:t>
            </a:r>
          </a:p>
        </p:txBody>
      </p:sp>
      <p:pic>
        <p:nvPicPr>
          <p:cNvPr id="5" name="Content Placeholder 4"/>
          <p:cNvPicPr>
            <a:picLocks noGrp="1" noChangeAspect="1"/>
          </p:cNvPicPr>
          <p:nvPr>
            <p:ph idx="1"/>
          </p:nvPr>
        </p:nvPicPr>
        <p:blipFill>
          <a:blip r:embed="rId3"/>
          <a:stretch>
            <a:fillRect/>
          </a:stretch>
        </p:blipFill>
        <p:spPr>
          <a:xfrm>
            <a:off x="1484309" y="1891863"/>
            <a:ext cx="5150131" cy="3124200"/>
          </a:xfrm>
          <a:prstGeom prst="rect">
            <a:avLst/>
          </a:prstGeom>
        </p:spPr>
      </p:pic>
      <p:pic>
        <p:nvPicPr>
          <p:cNvPr id="7" name="Picture 6"/>
          <p:cNvPicPr>
            <a:picLocks noChangeAspect="1"/>
          </p:cNvPicPr>
          <p:nvPr/>
        </p:nvPicPr>
        <p:blipFill>
          <a:blip r:embed="rId4"/>
          <a:stretch>
            <a:fillRect/>
          </a:stretch>
        </p:blipFill>
        <p:spPr>
          <a:xfrm>
            <a:off x="10393085" y="2938956"/>
            <a:ext cx="1113876" cy="1030013"/>
          </a:xfrm>
          <a:prstGeom prst="rect">
            <a:avLst/>
          </a:prstGeom>
        </p:spPr>
      </p:pic>
      <p:pic>
        <p:nvPicPr>
          <p:cNvPr id="8" name="Content Placeholder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75550" y="1891863"/>
            <a:ext cx="2417535" cy="3124200"/>
          </a:xfrm>
          <a:prstGeom prst="rect">
            <a:avLst/>
          </a:prstGeom>
        </p:spPr>
      </p:pic>
      <p:sp>
        <p:nvSpPr>
          <p:cNvPr id="9" name="TextBox 8"/>
          <p:cNvSpPr txBox="1"/>
          <p:nvPr/>
        </p:nvSpPr>
        <p:spPr>
          <a:xfrm>
            <a:off x="2848300" y="5286704"/>
            <a:ext cx="4942274" cy="707886"/>
          </a:xfrm>
          <a:prstGeom prst="rect">
            <a:avLst/>
          </a:prstGeom>
          <a:noFill/>
        </p:spPr>
        <p:txBody>
          <a:bodyPr wrap="square" rtlCol="0">
            <a:spAutoFit/>
          </a:bodyPr>
          <a:lstStyle/>
          <a:p>
            <a:r>
              <a:rPr lang="en-US" altLang="zh-CN" sz="4000" dirty="0"/>
              <a:t>COMSOL</a:t>
            </a:r>
            <a:endParaRPr lang="en-US" sz="4000" dirty="0"/>
          </a:p>
        </p:txBody>
      </p:sp>
      <p:sp>
        <p:nvSpPr>
          <p:cNvPr id="10" name="TextBox 9"/>
          <p:cNvSpPr txBox="1"/>
          <p:nvPr/>
        </p:nvSpPr>
        <p:spPr>
          <a:xfrm>
            <a:off x="8478886" y="5185667"/>
            <a:ext cx="4942274" cy="707886"/>
          </a:xfrm>
          <a:prstGeom prst="rect">
            <a:avLst/>
          </a:prstGeom>
          <a:noFill/>
        </p:spPr>
        <p:txBody>
          <a:bodyPr wrap="square" rtlCol="0">
            <a:spAutoFit/>
          </a:bodyPr>
          <a:lstStyle/>
          <a:p>
            <a:r>
              <a:rPr lang="en-US" altLang="zh-CN" sz="4000" dirty="0"/>
              <a:t>MATLAB</a:t>
            </a:r>
            <a:endParaRPr lang="en-US" sz="4000" dirty="0"/>
          </a:p>
        </p:txBody>
      </p:sp>
    </p:spTree>
    <p:extLst>
      <p:ext uri="{BB962C8B-B14F-4D97-AF65-F5344CB8AC3E}">
        <p14:creationId xmlns:p14="http://schemas.microsoft.com/office/powerpoint/2010/main" val="13361154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linds(horizontal)">
                                      <p:cBhvr>
                                        <p:cTn id="12" dur="500"/>
                                        <p:tgtEl>
                                          <p:spTgt spid="5"/>
                                        </p:tgtEl>
                                      </p:cBhvr>
                                    </p:animEffect>
                                  </p:childTnLst>
                                </p:cTn>
                              </p:par>
                            </p:childTnLst>
                          </p:cTn>
                        </p:par>
                        <p:par>
                          <p:cTn id="13" fill="hold">
                            <p:stCondLst>
                              <p:cond delay="500"/>
                            </p:stCondLst>
                            <p:childTnLst>
                              <p:par>
                                <p:cTn id="14" presetID="3" presetClass="entr" presetSubtype="10" fill="hold" grpId="0" nodeType="after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blinds(horizontal)">
                                      <p:cBhvr>
                                        <p:cTn id="16" dur="500"/>
                                        <p:tgtEl>
                                          <p:spTgt spid="9"/>
                                        </p:tgtEl>
                                      </p:cBhvr>
                                    </p:animEffect>
                                  </p:childTnLst>
                                </p:cTn>
                              </p:par>
                            </p:childTnLst>
                          </p:cTn>
                        </p:par>
                      </p:childTnLst>
                    </p:cTn>
                  </p:par>
                  <p:par>
                    <p:cTn id="17" fill="hold">
                      <p:stCondLst>
                        <p:cond delay="indefinite"/>
                      </p:stCondLst>
                      <p:childTnLst>
                        <p:par>
                          <p:cTn id="18" fill="hold">
                            <p:stCondLst>
                              <p:cond delay="0"/>
                            </p:stCondLst>
                            <p:childTnLst>
                              <p:par>
                                <p:cTn id="19" presetID="3" presetClass="entr" presetSubtype="10" fill="hold"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blinds(horizontal)">
                                      <p:cBhvr>
                                        <p:cTn id="21" dur="500"/>
                                        <p:tgtEl>
                                          <p:spTgt spid="8"/>
                                        </p:tgtEl>
                                      </p:cBhvr>
                                    </p:animEffect>
                                  </p:childTnLst>
                                </p:cTn>
                              </p:par>
                              <p:par>
                                <p:cTn id="22" presetID="3" presetClass="entr" presetSubtype="10" fill="hold" nodeType="with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blinds(horizontal)">
                                      <p:cBhvr>
                                        <p:cTn id="24" dur="500"/>
                                        <p:tgtEl>
                                          <p:spTgt spid="7"/>
                                        </p:tgtEl>
                                      </p:cBhvr>
                                    </p:animEffect>
                                  </p:childTnLst>
                                </p:cTn>
                              </p:par>
                            </p:childTnLst>
                          </p:cTn>
                        </p:par>
                        <p:par>
                          <p:cTn id="25" fill="hold">
                            <p:stCondLst>
                              <p:cond delay="500"/>
                            </p:stCondLst>
                            <p:childTnLst>
                              <p:par>
                                <p:cTn id="26" presetID="3" presetClass="entr" presetSubtype="10" fill="hold" grpId="0" nodeType="after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blinds(horizontal)">
                                      <p:cBhvr>
                                        <p:cTn id="28"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9" grpId="0"/>
      <p:bldP spid="10"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0" y="357855"/>
            <a:ext cx="10058400" cy="1450757"/>
          </a:xfrm>
        </p:spPr>
        <p:txBody>
          <a:bodyPr/>
          <a:lstStyle/>
          <a:p>
            <a:r>
              <a:rPr lang="en-US" dirty="0"/>
              <a:t>Schematic</a:t>
            </a:r>
          </a:p>
        </p:txBody>
      </p:sp>
      <p:pic>
        <p:nvPicPr>
          <p:cNvPr id="4" name="Content Placeholder 3"/>
          <p:cNvPicPr>
            <a:picLocks noGrp="1" noChangeAspect="1"/>
          </p:cNvPicPr>
          <p:nvPr>
            <p:ph idx="1"/>
          </p:nvPr>
        </p:nvPicPr>
        <p:blipFill>
          <a:blip r:embed="rId3"/>
          <a:stretch>
            <a:fillRect/>
          </a:stretch>
        </p:blipFill>
        <p:spPr>
          <a:xfrm>
            <a:off x="2360748" y="1954924"/>
            <a:ext cx="6713758" cy="4428855"/>
          </a:xfrm>
          <a:prstGeom prst="rect">
            <a:avLst/>
          </a:prstGeom>
        </p:spPr>
      </p:pic>
      <p:cxnSp>
        <p:nvCxnSpPr>
          <p:cNvPr id="6" name="Straight Arrow Connector 5"/>
          <p:cNvCxnSpPr/>
          <p:nvPr/>
        </p:nvCxnSpPr>
        <p:spPr>
          <a:xfrm flipH="1">
            <a:off x="6442841" y="1954924"/>
            <a:ext cx="725214" cy="567559"/>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
        <p:nvSpPr>
          <p:cNvPr id="7" name="TextBox 6"/>
          <p:cNvSpPr txBox="1"/>
          <p:nvPr/>
        </p:nvSpPr>
        <p:spPr>
          <a:xfrm>
            <a:off x="7168055" y="1687902"/>
            <a:ext cx="2680138" cy="369332"/>
          </a:xfrm>
          <a:prstGeom prst="rect">
            <a:avLst/>
          </a:prstGeom>
          <a:noFill/>
        </p:spPr>
        <p:txBody>
          <a:bodyPr wrap="square" rtlCol="0">
            <a:spAutoFit/>
          </a:bodyPr>
          <a:lstStyle/>
          <a:p>
            <a:r>
              <a:rPr lang="en-US" dirty="0"/>
              <a:t>Fingers: 200 um x 20 um</a:t>
            </a:r>
          </a:p>
        </p:txBody>
      </p:sp>
      <p:cxnSp>
        <p:nvCxnSpPr>
          <p:cNvPr id="8" name="Straight Arrow Connector 7"/>
          <p:cNvCxnSpPr/>
          <p:nvPr/>
        </p:nvCxnSpPr>
        <p:spPr>
          <a:xfrm flipV="1">
            <a:off x="4414345" y="2324251"/>
            <a:ext cx="1303282" cy="36055"/>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
        <p:nvSpPr>
          <p:cNvPr id="11" name="TextBox 10"/>
          <p:cNvSpPr txBox="1"/>
          <p:nvPr/>
        </p:nvSpPr>
        <p:spPr>
          <a:xfrm>
            <a:off x="3097922" y="2175640"/>
            <a:ext cx="1513490" cy="369332"/>
          </a:xfrm>
          <a:prstGeom prst="rect">
            <a:avLst/>
          </a:prstGeom>
          <a:noFill/>
        </p:spPr>
        <p:txBody>
          <a:bodyPr wrap="square" rtlCol="0">
            <a:spAutoFit/>
          </a:bodyPr>
          <a:lstStyle/>
          <a:p>
            <a:r>
              <a:rPr lang="en-US" dirty="0"/>
              <a:t>Gap: 40 um</a:t>
            </a:r>
          </a:p>
        </p:txBody>
      </p:sp>
      <p:cxnSp>
        <p:nvCxnSpPr>
          <p:cNvPr id="16" name="Straight Arrow Connector 15"/>
          <p:cNvCxnSpPr/>
          <p:nvPr/>
        </p:nvCxnSpPr>
        <p:spPr>
          <a:xfrm flipH="1">
            <a:off x="7698827" y="2914046"/>
            <a:ext cx="914400" cy="703933"/>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
        <p:nvSpPr>
          <p:cNvPr id="17" name="TextBox 16"/>
          <p:cNvSpPr txBox="1"/>
          <p:nvPr/>
        </p:nvSpPr>
        <p:spPr>
          <a:xfrm>
            <a:off x="8613227" y="2681088"/>
            <a:ext cx="2864069" cy="369332"/>
          </a:xfrm>
          <a:prstGeom prst="rect">
            <a:avLst/>
          </a:prstGeom>
          <a:noFill/>
        </p:spPr>
        <p:txBody>
          <a:bodyPr wrap="square" rtlCol="0">
            <a:spAutoFit/>
          </a:bodyPr>
          <a:lstStyle/>
          <a:p>
            <a:r>
              <a:rPr lang="en-US" altLang="zh-CN" dirty="0"/>
              <a:t>Stators:</a:t>
            </a:r>
            <a:r>
              <a:rPr lang="zh-CN" altLang="en-US" dirty="0"/>
              <a:t> </a:t>
            </a:r>
            <a:r>
              <a:rPr lang="en-US" dirty="0"/>
              <a:t>100 um x 380 um</a:t>
            </a:r>
          </a:p>
        </p:txBody>
      </p:sp>
      <p:cxnSp>
        <p:nvCxnSpPr>
          <p:cNvPr id="18" name="Straight Arrow Connector 17"/>
          <p:cNvCxnSpPr/>
          <p:nvPr/>
        </p:nvCxnSpPr>
        <p:spPr>
          <a:xfrm flipH="1" flipV="1">
            <a:off x="6390290" y="4564119"/>
            <a:ext cx="1002561" cy="522888"/>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
        <p:nvSpPr>
          <p:cNvPr id="21" name="TextBox 20"/>
          <p:cNvSpPr txBox="1"/>
          <p:nvPr/>
        </p:nvSpPr>
        <p:spPr>
          <a:xfrm>
            <a:off x="7392851" y="4975913"/>
            <a:ext cx="1681655" cy="369332"/>
          </a:xfrm>
          <a:prstGeom prst="rect">
            <a:avLst/>
          </a:prstGeom>
          <a:noFill/>
        </p:spPr>
        <p:txBody>
          <a:bodyPr wrap="square" rtlCol="0">
            <a:spAutoFit/>
          </a:bodyPr>
          <a:lstStyle/>
          <a:p>
            <a:r>
              <a:rPr lang="en-US" dirty="0"/>
              <a:t>Gap: 10 um</a:t>
            </a:r>
          </a:p>
        </p:txBody>
      </p:sp>
      <p:cxnSp>
        <p:nvCxnSpPr>
          <p:cNvPr id="22" name="Straight Arrow Connector 21"/>
          <p:cNvCxnSpPr/>
          <p:nvPr/>
        </p:nvCxnSpPr>
        <p:spPr>
          <a:xfrm>
            <a:off x="3529122" y="3163614"/>
            <a:ext cx="522616" cy="158390"/>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
        <p:nvSpPr>
          <p:cNvPr id="24" name="TextBox 23"/>
          <p:cNvSpPr txBox="1"/>
          <p:nvPr/>
        </p:nvSpPr>
        <p:spPr>
          <a:xfrm>
            <a:off x="2661742" y="2878684"/>
            <a:ext cx="872359" cy="923330"/>
          </a:xfrm>
          <a:prstGeom prst="rect">
            <a:avLst/>
          </a:prstGeom>
          <a:noFill/>
        </p:spPr>
        <p:txBody>
          <a:bodyPr wrap="square" rtlCol="0">
            <a:spAutoFit/>
          </a:bodyPr>
          <a:lstStyle/>
          <a:p>
            <a:r>
              <a:rPr lang="en-US" altLang="zh-CN" dirty="0"/>
              <a:t>Spring</a:t>
            </a:r>
            <a:r>
              <a:rPr lang="zh-CN" altLang="en-US" dirty="0"/>
              <a:t>：</a:t>
            </a:r>
            <a:r>
              <a:rPr lang="en-US" altLang="zh-CN" dirty="0"/>
              <a:t>20um</a:t>
            </a:r>
            <a:r>
              <a:rPr lang="zh-CN" altLang="en-US" dirty="0"/>
              <a:t> </a:t>
            </a:r>
            <a:r>
              <a:rPr lang="en-US" altLang="zh-CN" dirty="0"/>
              <a:t>x</a:t>
            </a:r>
            <a:r>
              <a:rPr lang="zh-CN" altLang="en-US" dirty="0"/>
              <a:t> </a:t>
            </a:r>
            <a:r>
              <a:rPr lang="en-US" altLang="zh-CN" dirty="0"/>
              <a:t>40</a:t>
            </a:r>
            <a:r>
              <a:rPr lang="zh-CN" altLang="en-US" dirty="0"/>
              <a:t> </a:t>
            </a:r>
            <a:r>
              <a:rPr lang="en-US" altLang="zh-CN" dirty="0"/>
              <a:t>um</a:t>
            </a:r>
            <a:endParaRPr lang="en-US" dirty="0"/>
          </a:p>
        </p:txBody>
      </p:sp>
      <p:cxnSp>
        <p:nvCxnSpPr>
          <p:cNvPr id="29" name="Straight Arrow Connector 28"/>
          <p:cNvCxnSpPr/>
          <p:nvPr/>
        </p:nvCxnSpPr>
        <p:spPr>
          <a:xfrm flipH="1" flipV="1">
            <a:off x="4151586" y="5259692"/>
            <a:ext cx="838475" cy="174156"/>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
        <p:nvSpPr>
          <p:cNvPr id="31" name="TextBox 30"/>
          <p:cNvSpPr txBox="1"/>
          <p:nvPr/>
        </p:nvSpPr>
        <p:spPr>
          <a:xfrm>
            <a:off x="4990061" y="4975913"/>
            <a:ext cx="1815387" cy="646331"/>
          </a:xfrm>
          <a:prstGeom prst="rect">
            <a:avLst/>
          </a:prstGeom>
          <a:noFill/>
        </p:spPr>
        <p:txBody>
          <a:bodyPr wrap="square" rtlCol="0">
            <a:spAutoFit/>
          </a:bodyPr>
          <a:lstStyle/>
          <a:p>
            <a:r>
              <a:rPr lang="en-US" altLang="zh-CN" dirty="0"/>
              <a:t>Spring</a:t>
            </a:r>
            <a:r>
              <a:rPr lang="zh-CN" altLang="en-US" dirty="0"/>
              <a:t>：</a:t>
            </a:r>
            <a:endParaRPr lang="en-US" altLang="zh-CN" dirty="0"/>
          </a:p>
          <a:p>
            <a:r>
              <a:rPr lang="en-US" altLang="zh-CN" dirty="0"/>
              <a:t>20um</a:t>
            </a:r>
            <a:r>
              <a:rPr lang="zh-CN" altLang="en-US" dirty="0"/>
              <a:t> </a:t>
            </a:r>
            <a:r>
              <a:rPr lang="en-US" altLang="zh-CN" dirty="0"/>
              <a:t>x</a:t>
            </a:r>
            <a:r>
              <a:rPr lang="zh-CN" altLang="en-US" dirty="0"/>
              <a:t> </a:t>
            </a:r>
            <a:r>
              <a:rPr lang="en-US" altLang="zh-CN" dirty="0"/>
              <a:t>400um</a:t>
            </a:r>
            <a:endParaRPr lang="en-US" dirty="0"/>
          </a:p>
        </p:txBody>
      </p:sp>
      <p:cxnSp>
        <p:nvCxnSpPr>
          <p:cNvPr id="32" name="Straight Arrow Connector 31"/>
          <p:cNvCxnSpPr/>
          <p:nvPr/>
        </p:nvCxnSpPr>
        <p:spPr>
          <a:xfrm flipV="1">
            <a:off x="3636579" y="4309761"/>
            <a:ext cx="704193" cy="240483"/>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
        <p:nvSpPr>
          <p:cNvPr id="34" name="TextBox 33"/>
          <p:cNvSpPr txBox="1"/>
          <p:nvPr/>
        </p:nvSpPr>
        <p:spPr>
          <a:xfrm>
            <a:off x="2806262" y="4309761"/>
            <a:ext cx="830317" cy="646331"/>
          </a:xfrm>
          <a:prstGeom prst="rect">
            <a:avLst/>
          </a:prstGeom>
          <a:noFill/>
        </p:spPr>
        <p:txBody>
          <a:bodyPr wrap="square" rtlCol="0">
            <a:spAutoFit/>
          </a:bodyPr>
          <a:lstStyle/>
          <a:p>
            <a:r>
              <a:rPr lang="en-US" dirty="0"/>
              <a:t>Gap: 40 um</a:t>
            </a:r>
          </a:p>
        </p:txBody>
      </p:sp>
      <p:sp>
        <p:nvSpPr>
          <p:cNvPr id="37" name="Rectangle 36"/>
          <p:cNvSpPr/>
          <p:nvPr/>
        </p:nvSpPr>
        <p:spPr>
          <a:xfrm>
            <a:off x="261286" y="2175640"/>
            <a:ext cx="732508" cy="3927229"/>
          </a:xfrm>
          <a:prstGeom prst="rect">
            <a:avLst/>
          </a:prstGeom>
          <a:noFill/>
        </p:spPr>
        <p:txBody>
          <a:bodyPr vert="wordArtVert" wrap="none" lIns="91440" tIns="45720" rIns="91440" bIns="45720">
            <a:spAutoFit/>
          </a:bodyPr>
          <a:lstStyle/>
          <a:p>
            <a:pPr algn="ctr"/>
            <a:r>
              <a:rPr lang="en-US" sz="3000" b="0" cap="none" spc="0" dirty="0">
                <a:ln w="0"/>
                <a:gradFill flip="none" rotWithShape="1">
                  <a:gsLst>
                    <a:gs pos="21000">
                      <a:srgbClr val="53575C"/>
                    </a:gs>
                    <a:gs pos="88000">
                      <a:srgbClr val="C5C7CA"/>
                    </a:gs>
                  </a:gsLst>
                  <a:lin ang="3600000" scaled="0"/>
                  <a:tileRect/>
                </a:gradFill>
                <a:effectLst/>
              </a:rPr>
              <a:t>Initial</a:t>
            </a:r>
          </a:p>
        </p:txBody>
      </p:sp>
      <p:sp>
        <p:nvSpPr>
          <p:cNvPr id="39" name="Rectangle 38"/>
          <p:cNvSpPr/>
          <p:nvPr/>
        </p:nvSpPr>
        <p:spPr>
          <a:xfrm>
            <a:off x="1061230" y="2916726"/>
            <a:ext cx="732508" cy="2831544"/>
          </a:xfrm>
          <a:prstGeom prst="rect">
            <a:avLst/>
          </a:prstGeom>
          <a:noFill/>
        </p:spPr>
        <p:txBody>
          <a:bodyPr vert="wordArtVert" wrap="none" lIns="91440" tIns="45720" rIns="91440" bIns="45720">
            <a:spAutoFit/>
          </a:bodyPr>
          <a:lstStyle/>
          <a:p>
            <a:pPr algn="ctr"/>
            <a:r>
              <a:rPr lang="en-US" sz="3000" b="0" cap="none" spc="0" dirty="0">
                <a:ln w="0"/>
                <a:gradFill flip="none" rotWithShape="1">
                  <a:gsLst>
                    <a:gs pos="21000">
                      <a:srgbClr val="53575C"/>
                    </a:gs>
                    <a:gs pos="88000">
                      <a:srgbClr val="C5C7CA"/>
                    </a:gs>
                  </a:gsLst>
                  <a:lin ang="3600000" scaled="0"/>
                  <a:tileRect/>
                </a:gradFill>
                <a:effectLst/>
              </a:rPr>
              <a:t>Model</a:t>
            </a:r>
          </a:p>
        </p:txBody>
      </p:sp>
      <p:sp>
        <p:nvSpPr>
          <p:cNvPr id="40" name="TextBox 39"/>
          <p:cNvSpPr txBox="1"/>
          <p:nvPr/>
        </p:nvSpPr>
        <p:spPr>
          <a:xfrm>
            <a:off x="9585434" y="4708634"/>
            <a:ext cx="1570246" cy="646331"/>
          </a:xfrm>
          <a:prstGeom prst="rect">
            <a:avLst/>
          </a:prstGeom>
          <a:noFill/>
        </p:spPr>
        <p:txBody>
          <a:bodyPr wrap="square" rtlCol="0">
            <a:spAutoFit/>
          </a:bodyPr>
          <a:lstStyle/>
          <a:p>
            <a:r>
              <a:rPr lang="en-US" dirty="0"/>
              <a:t>MATERIAL: </a:t>
            </a:r>
          </a:p>
          <a:p>
            <a:r>
              <a:rPr lang="en-US" dirty="0"/>
              <a:t>Copper</a:t>
            </a:r>
          </a:p>
        </p:txBody>
      </p:sp>
      <p:cxnSp>
        <p:nvCxnSpPr>
          <p:cNvPr id="41" name="Straight Arrow Connector 40"/>
          <p:cNvCxnSpPr/>
          <p:nvPr/>
        </p:nvCxnSpPr>
        <p:spPr>
          <a:xfrm flipH="1">
            <a:off x="4685474" y="1919299"/>
            <a:ext cx="761024" cy="0"/>
          </a:xfrm>
          <a:prstGeom prst="straightConnector1">
            <a:avLst/>
          </a:prstGeom>
          <a:ln>
            <a:headEnd type="triangle"/>
            <a:tailEnd type="triangle"/>
          </a:ln>
        </p:spPr>
        <p:style>
          <a:lnRef idx="2">
            <a:schemeClr val="accent2"/>
          </a:lnRef>
          <a:fillRef idx="0">
            <a:schemeClr val="accent2"/>
          </a:fillRef>
          <a:effectRef idx="1">
            <a:schemeClr val="accent2"/>
          </a:effectRef>
          <a:fontRef idx="minor">
            <a:schemeClr val="tx1"/>
          </a:fontRef>
        </p:style>
      </p:cxnSp>
      <p:sp>
        <p:nvSpPr>
          <p:cNvPr id="45" name="TextBox 44"/>
          <p:cNvSpPr txBox="1"/>
          <p:nvPr/>
        </p:nvSpPr>
        <p:spPr>
          <a:xfrm>
            <a:off x="5471036" y="800764"/>
            <a:ext cx="979404" cy="646331"/>
          </a:xfrm>
          <a:prstGeom prst="rect">
            <a:avLst/>
          </a:prstGeom>
          <a:noFill/>
        </p:spPr>
        <p:txBody>
          <a:bodyPr wrap="square" rtlCol="0">
            <a:spAutoFit/>
          </a:bodyPr>
          <a:lstStyle/>
          <a:p>
            <a:r>
              <a:rPr lang="en-US" b="1" dirty="0">
                <a:solidFill>
                  <a:srgbClr val="FF0000"/>
                </a:solidFill>
              </a:rPr>
              <a:t>50 um</a:t>
            </a:r>
          </a:p>
          <a:p>
            <a:endParaRPr lang="en-US" dirty="0"/>
          </a:p>
        </p:txBody>
      </p:sp>
    </p:spTree>
    <p:extLst>
      <p:ext uri="{BB962C8B-B14F-4D97-AF65-F5344CB8AC3E}">
        <p14:creationId xmlns:p14="http://schemas.microsoft.com/office/powerpoint/2010/main" val="15184689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7"/>
                                        </p:tgtEl>
                                        <p:attrNameLst>
                                          <p:attrName>style.visibility</p:attrName>
                                        </p:attrNameLst>
                                      </p:cBhvr>
                                      <p:to>
                                        <p:strVal val="visible"/>
                                      </p:to>
                                    </p:set>
                                    <p:animEffect transition="in" filter="blinds(horizontal)">
                                      <p:cBhvr>
                                        <p:cTn id="12" dur="500"/>
                                        <p:tgtEl>
                                          <p:spTgt spid="37"/>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39"/>
                                        </p:tgtEl>
                                        <p:attrNameLst>
                                          <p:attrName>style.visibility</p:attrName>
                                        </p:attrNameLst>
                                      </p:cBhvr>
                                      <p:to>
                                        <p:strVal val="visible"/>
                                      </p:to>
                                    </p:set>
                                    <p:animEffect transition="in" filter="blinds(horizontal)">
                                      <p:cBhvr>
                                        <p:cTn id="15" dur="500"/>
                                        <p:tgtEl>
                                          <p:spTgt spid="39"/>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blinds(horizontal)">
                                      <p:cBhvr>
                                        <p:cTn id="20" dur="500"/>
                                        <p:tgtEl>
                                          <p:spTgt spid="4"/>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nodeType="click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blinds(horizontal)">
                                      <p:cBhvr>
                                        <p:cTn id="25" dur="500"/>
                                        <p:tgtEl>
                                          <p:spTgt spid="6"/>
                                        </p:tgtEl>
                                      </p:cBhvr>
                                    </p:animEffect>
                                  </p:childTnLst>
                                </p:cTn>
                              </p:par>
                              <p:par>
                                <p:cTn id="26" presetID="3" presetClass="entr" presetSubtype="10" fill="hold" grpId="0" nodeType="with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blinds(horizontal)">
                                      <p:cBhvr>
                                        <p:cTn id="28" dur="500"/>
                                        <p:tgtEl>
                                          <p:spTgt spid="7"/>
                                        </p:tgtEl>
                                      </p:cBhvr>
                                    </p:animEffect>
                                  </p:childTnLst>
                                </p:cTn>
                              </p:par>
                            </p:childTnLst>
                          </p:cTn>
                        </p:par>
                      </p:childTnLst>
                    </p:cTn>
                  </p:par>
                  <p:par>
                    <p:cTn id="29" fill="hold">
                      <p:stCondLst>
                        <p:cond delay="indefinite"/>
                      </p:stCondLst>
                      <p:childTnLst>
                        <p:par>
                          <p:cTn id="30" fill="hold">
                            <p:stCondLst>
                              <p:cond delay="0"/>
                            </p:stCondLst>
                            <p:childTnLst>
                              <p:par>
                                <p:cTn id="31" presetID="3" presetClass="entr" presetSubtype="10" fill="hold" nodeType="clickEffect">
                                  <p:stCondLst>
                                    <p:cond delay="0"/>
                                  </p:stCondLst>
                                  <p:childTnLst>
                                    <p:set>
                                      <p:cBhvr>
                                        <p:cTn id="32" dur="1" fill="hold">
                                          <p:stCondLst>
                                            <p:cond delay="0"/>
                                          </p:stCondLst>
                                        </p:cTn>
                                        <p:tgtEl>
                                          <p:spTgt spid="8"/>
                                        </p:tgtEl>
                                        <p:attrNameLst>
                                          <p:attrName>style.visibility</p:attrName>
                                        </p:attrNameLst>
                                      </p:cBhvr>
                                      <p:to>
                                        <p:strVal val="visible"/>
                                      </p:to>
                                    </p:set>
                                    <p:animEffect transition="in" filter="blinds(horizontal)">
                                      <p:cBhvr>
                                        <p:cTn id="33" dur="500"/>
                                        <p:tgtEl>
                                          <p:spTgt spid="8"/>
                                        </p:tgtEl>
                                      </p:cBhvr>
                                    </p:animEffect>
                                  </p:childTnLst>
                                </p:cTn>
                              </p:par>
                              <p:par>
                                <p:cTn id="34" presetID="3" presetClass="entr" presetSubtype="10" fill="hold" grpId="0" nodeType="withEffect">
                                  <p:stCondLst>
                                    <p:cond delay="0"/>
                                  </p:stCondLst>
                                  <p:childTnLst>
                                    <p:set>
                                      <p:cBhvr>
                                        <p:cTn id="35" dur="1" fill="hold">
                                          <p:stCondLst>
                                            <p:cond delay="0"/>
                                          </p:stCondLst>
                                        </p:cTn>
                                        <p:tgtEl>
                                          <p:spTgt spid="11"/>
                                        </p:tgtEl>
                                        <p:attrNameLst>
                                          <p:attrName>style.visibility</p:attrName>
                                        </p:attrNameLst>
                                      </p:cBhvr>
                                      <p:to>
                                        <p:strVal val="visible"/>
                                      </p:to>
                                    </p:set>
                                    <p:animEffect transition="in" filter="blinds(horizontal)">
                                      <p:cBhvr>
                                        <p:cTn id="36" dur="500"/>
                                        <p:tgtEl>
                                          <p:spTgt spid="11"/>
                                        </p:tgtEl>
                                      </p:cBhvr>
                                    </p:animEffect>
                                  </p:childTnLst>
                                </p:cTn>
                              </p:par>
                            </p:childTnLst>
                          </p:cTn>
                        </p:par>
                      </p:childTnLst>
                    </p:cTn>
                  </p:par>
                  <p:par>
                    <p:cTn id="37" fill="hold">
                      <p:stCondLst>
                        <p:cond delay="indefinite"/>
                      </p:stCondLst>
                      <p:childTnLst>
                        <p:par>
                          <p:cTn id="38" fill="hold">
                            <p:stCondLst>
                              <p:cond delay="0"/>
                            </p:stCondLst>
                            <p:childTnLst>
                              <p:par>
                                <p:cTn id="39" presetID="3" presetClass="entr" presetSubtype="10" fill="hold" nodeType="clickEffect">
                                  <p:stCondLst>
                                    <p:cond delay="0"/>
                                  </p:stCondLst>
                                  <p:childTnLst>
                                    <p:set>
                                      <p:cBhvr>
                                        <p:cTn id="40" dur="1" fill="hold">
                                          <p:stCondLst>
                                            <p:cond delay="0"/>
                                          </p:stCondLst>
                                        </p:cTn>
                                        <p:tgtEl>
                                          <p:spTgt spid="16"/>
                                        </p:tgtEl>
                                        <p:attrNameLst>
                                          <p:attrName>style.visibility</p:attrName>
                                        </p:attrNameLst>
                                      </p:cBhvr>
                                      <p:to>
                                        <p:strVal val="visible"/>
                                      </p:to>
                                    </p:set>
                                    <p:animEffect transition="in" filter="blinds(horizontal)">
                                      <p:cBhvr>
                                        <p:cTn id="41" dur="500"/>
                                        <p:tgtEl>
                                          <p:spTgt spid="16"/>
                                        </p:tgtEl>
                                      </p:cBhvr>
                                    </p:animEffect>
                                  </p:childTnLst>
                                </p:cTn>
                              </p:par>
                              <p:par>
                                <p:cTn id="42" presetID="3" presetClass="entr" presetSubtype="10" fill="hold" grpId="0" nodeType="withEffect">
                                  <p:stCondLst>
                                    <p:cond delay="0"/>
                                  </p:stCondLst>
                                  <p:childTnLst>
                                    <p:set>
                                      <p:cBhvr>
                                        <p:cTn id="43" dur="1" fill="hold">
                                          <p:stCondLst>
                                            <p:cond delay="0"/>
                                          </p:stCondLst>
                                        </p:cTn>
                                        <p:tgtEl>
                                          <p:spTgt spid="17"/>
                                        </p:tgtEl>
                                        <p:attrNameLst>
                                          <p:attrName>style.visibility</p:attrName>
                                        </p:attrNameLst>
                                      </p:cBhvr>
                                      <p:to>
                                        <p:strVal val="visible"/>
                                      </p:to>
                                    </p:set>
                                    <p:animEffect transition="in" filter="blinds(horizontal)">
                                      <p:cBhvr>
                                        <p:cTn id="44" dur="500"/>
                                        <p:tgtEl>
                                          <p:spTgt spid="17"/>
                                        </p:tgtEl>
                                      </p:cBhvr>
                                    </p:animEffect>
                                  </p:childTnLst>
                                </p:cTn>
                              </p:par>
                            </p:childTnLst>
                          </p:cTn>
                        </p:par>
                      </p:childTnLst>
                    </p:cTn>
                  </p:par>
                  <p:par>
                    <p:cTn id="45" fill="hold">
                      <p:stCondLst>
                        <p:cond delay="indefinite"/>
                      </p:stCondLst>
                      <p:childTnLst>
                        <p:par>
                          <p:cTn id="46" fill="hold">
                            <p:stCondLst>
                              <p:cond delay="0"/>
                            </p:stCondLst>
                            <p:childTnLst>
                              <p:par>
                                <p:cTn id="47" presetID="3" presetClass="entr" presetSubtype="10" fill="hold" nodeType="clickEffect">
                                  <p:stCondLst>
                                    <p:cond delay="0"/>
                                  </p:stCondLst>
                                  <p:childTnLst>
                                    <p:set>
                                      <p:cBhvr>
                                        <p:cTn id="48" dur="1" fill="hold">
                                          <p:stCondLst>
                                            <p:cond delay="0"/>
                                          </p:stCondLst>
                                        </p:cTn>
                                        <p:tgtEl>
                                          <p:spTgt spid="18"/>
                                        </p:tgtEl>
                                        <p:attrNameLst>
                                          <p:attrName>style.visibility</p:attrName>
                                        </p:attrNameLst>
                                      </p:cBhvr>
                                      <p:to>
                                        <p:strVal val="visible"/>
                                      </p:to>
                                    </p:set>
                                    <p:animEffect transition="in" filter="blinds(horizontal)">
                                      <p:cBhvr>
                                        <p:cTn id="49" dur="500"/>
                                        <p:tgtEl>
                                          <p:spTgt spid="18"/>
                                        </p:tgtEl>
                                      </p:cBhvr>
                                    </p:animEffect>
                                  </p:childTnLst>
                                </p:cTn>
                              </p:par>
                              <p:par>
                                <p:cTn id="50" presetID="3" presetClass="entr" presetSubtype="10" fill="hold" grpId="0" nodeType="withEffect">
                                  <p:stCondLst>
                                    <p:cond delay="0"/>
                                  </p:stCondLst>
                                  <p:childTnLst>
                                    <p:set>
                                      <p:cBhvr>
                                        <p:cTn id="51" dur="1" fill="hold">
                                          <p:stCondLst>
                                            <p:cond delay="0"/>
                                          </p:stCondLst>
                                        </p:cTn>
                                        <p:tgtEl>
                                          <p:spTgt spid="21"/>
                                        </p:tgtEl>
                                        <p:attrNameLst>
                                          <p:attrName>style.visibility</p:attrName>
                                        </p:attrNameLst>
                                      </p:cBhvr>
                                      <p:to>
                                        <p:strVal val="visible"/>
                                      </p:to>
                                    </p:set>
                                    <p:animEffect transition="in" filter="blinds(horizontal)">
                                      <p:cBhvr>
                                        <p:cTn id="52" dur="500"/>
                                        <p:tgtEl>
                                          <p:spTgt spid="21"/>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nodeType="clickEffect">
                                  <p:stCondLst>
                                    <p:cond delay="0"/>
                                  </p:stCondLst>
                                  <p:childTnLst>
                                    <p:set>
                                      <p:cBhvr>
                                        <p:cTn id="56" dur="1" fill="hold">
                                          <p:stCondLst>
                                            <p:cond delay="0"/>
                                          </p:stCondLst>
                                        </p:cTn>
                                        <p:tgtEl>
                                          <p:spTgt spid="22"/>
                                        </p:tgtEl>
                                        <p:attrNameLst>
                                          <p:attrName>style.visibility</p:attrName>
                                        </p:attrNameLst>
                                      </p:cBhvr>
                                      <p:to>
                                        <p:strVal val="visible"/>
                                      </p:to>
                                    </p:set>
                                    <p:animEffect transition="in" filter="blinds(horizontal)">
                                      <p:cBhvr>
                                        <p:cTn id="57" dur="500"/>
                                        <p:tgtEl>
                                          <p:spTgt spid="22"/>
                                        </p:tgtEl>
                                      </p:cBhvr>
                                    </p:animEffect>
                                  </p:childTnLst>
                                </p:cTn>
                              </p:par>
                              <p:par>
                                <p:cTn id="58" presetID="3" presetClass="entr" presetSubtype="10" fill="hold" grpId="0" nodeType="withEffect">
                                  <p:stCondLst>
                                    <p:cond delay="0"/>
                                  </p:stCondLst>
                                  <p:childTnLst>
                                    <p:set>
                                      <p:cBhvr>
                                        <p:cTn id="59" dur="1" fill="hold">
                                          <p:stCondLst>
                                            <p:cond delay="0"/>
                                          </p:stCondLst>
                                        </p:cTn>
                                        <p:tgtEl>
                                          <p:spTgt spid="24"/>
                                        </p:tgtEl>
                                        <p:attrNameLst>
                                          <p:attrName>style.visibility</p:attrName>
                                        </p:attrNameLst>
                                      </p:cBhvr>
                                      <p:to>
                                        <p:strVal val="visible"/>
                                      </p:to>
                                    </p:set>
                                    <p:animEffect transition="in" filter="blinds(horizontal)">
                                      <p:cBhvr>
                                        <p:cTn id="60" dur="500"/>
                                        <p:tgtEl>
                                          <p:spTgt spid="24"/>
                                        </p:tgtEl>
                                      </p:cBhvr>
                                    </p:animEffect>
                                  </p:childTnLst>
                                </p:cTn>
                              </p:par>
                            </p:childTnLst>
                          </p:cTn>
                        </p:par>
                      </p:childTnLst>
                    </p:cTn>
                  </p:par>
                  <p:par>
                    <p:cTn id="61" fill="hold">
                      <p:stCondLst>
                        <p:cond delay="indefinite"/>
                      </p:stCondLst>
                      <p:childTnLst>
                        <p:par>
                          <p:cTn id="62" fill="hold">
                            <p:stCondLst>
                              <p:cond delay="0"/>
                            </p:stCondLst>
                            <p:childTnLst>
                              <p:par>
                                <p:cTn id="63" presetID="3" presetClass="entr" presetSubtype="10" fill="hold" nodeType="clickEffect">
                                  <p:stCondLst>
                                    <p:cond delay="0"/>
                                  </p:stCondLst>
                                  <p:childTnLst>
                                    <p:set>
                                      <p:cBhvr>
                                        <p:cTn id="64" dur="1" fill="hold">
                                          <p:stCondLst>
                                            <p:cond delay="0"/>
                                          </p:stCondLst>
                                        </p:cTn>
                                        <p:tgtEl>
                                          <p:spTgt spid="29"/>
                                        </p:tgtEl>
                                        <p:attrNameLst>
                                          <p:attrName>style.visibility</p:attrName>
                                        </p:attrNameLst>
                                      </p:cBhvr>
                                      <p:to>
                                        <p:strVal val="visible"/>
                                      </p:to>
                                    </p:set>
                                    <p:animEffect transition="in" filter="blinds(horizontal)">
                                      <p:cBhvr>
                                        <p:cTn id="65" dur="500"/>
                                        <p:tgtEl>
                                          <p:spTgt spid="29"/>
                                        </p:tgtEl>
                                      </p:cBhvr>
                                    </p:animEffect>
                                  </p:childTnLst>
                                </p:cTn>
                              </p:par>
                              <p:par>
                                <p:cTn id="66" presetID="3" presetClass="entr" presetSubtype="10" fill="hold" grpId="0" nodeType="withEffect">
                                  <p:stCondLst>
                                    <p:cond delay="0"/>
                                  </p:stCondLst>
                                  <p:childTnLst>
                                    <p:set>
                                      <p:cBhvr>
                                        <p:cTn id="67" dur="1" fill="hold">
                                          <p:stCondLst>
                                            <p:cond delay="0"/>
                                          </p:stCondLst>
                                        </p:cTn>
                                        <p:tgtEl>
                                          <p:spTgt spid="31"/>
                                        </p:tgtEl>
                                        <p:attrNameLst>
                                          <p:attrName>style.visibility</p:attrName>
                                        </p:attrNameLst>
                                      </p:cBhvr>
                                      <p:to>
                                        <p:strVal val="visible"/>
                                      </p:to>
                                    </p:set>
                                    <p:animEffect transition="in" filter="blinds(horizontal)">
                                      <p:cBhvr>
                                        <p:cTn id="68" dur="500"/>
                                        <p:tgtEl>
                                          <p:spTgt spid="31"/>
                                        </p:tgtEl>
                                      </p:cBhvr>
                                    </p:animEffect>
                                  </p:childTnLst>
                                </p:cTn>
                              </p:par>
                            </p:childTnLst>
                          </p:cTn>
                        </p:par>
                      </p:childTnLst>
                    </p:cTn>
                  </p:par>
                  <p:par>
                    <p:cTn id="69" fill="hold">
                      <p:stCondLst>
                        <p:cond delay="indefinite"/>
                      </p:stCondLst>
                      <p:childTnLst>
                        <p:par>
                          <p:cTn id="70" fill="hold">
                            <p:stCondLst>
                              <p:cond delay="0"/>
                            </p:stCondLst>
                            <p:childTnLst>
                              <p:par>
                                <p:cTn id="71" presetID="3" presetClass="entr" presetSubtype="10" fill="hold" nodeType="clickEffect">
                                  <p:stCondLst>
                                    <p:cond delay="0"/>
                                  </p:stCondLst>
                                  <p:childTnLst>
                                    <p:set>
                                      <p:cBhvr>
                                        <p:cTn id="72" dur="1" fill="hold">
                                          <p:stCondLst>
                                            <p:cond delay="0"/>
                                          </p:stCondLst>
                                        </p:cTn>
                                        <p:tgtEl>
                                          <p:spTgt spid="32"/>
                                        </p:tgtEl>
                                        <p:attrNameLst>
                                          <p:attrName>style.visibility</p:attrName>
                                        </p:attrNameLst>
                                      </p:cBhvr>
                                      <p:to>
                                        <p:strVal val="visible"/>
                                      </p:to>
                                    </p:set>
                                    <p:animEffect transition="in" filter="blinds(horizontal)">
                                      <p:cBhvr>
                                        <p:cTn id="73" dur="500"/>
                                        <p:tgtEl>
                                          <p:spTgt spid="32"/>
                                        </p:tgtEl>
                                      </p:cBhvr>
                                    </p:animEffect>
                                  </p:childTnLst>
                                </p:cTn>
                              </p:par>
                              <p:par>
                                <p:cTn id="74" presetID="3" presetClass="entr" presetSubtype="10" fill="hold" grpId="0" nodeType="withEffect">
                                  <p:stCondLst>
                                    <p:cond delay="0"/>
                                  </p:stCondLst>
                                  <p:childTnLst>
                                    <p:set>
                                      <p:cBhvr>
                                        <p:cTn id="75" dur="1" fill="hold">
                                          <p:stCondLst>
                                            <p:cond delay="0"/>
                                          </p:stCondLst>
                                        </p:cTn>
                                        <p:tgtEl>
                                          <p:spTgt spid="34"/>
                                        </p:tgtEl>
                                        <p:attrNameLst>
                                          <p:attrName>style.visibility</p:attrName>
                                        </p:attrNameLst>
                                      </p:cBhvr>
                                      <p:to>
                                        <p:strVal val="visible"/>
                                      </p:to>
                                    </p:set>
                                    <p:animEffect transition="in" filter="blinds(horizontal)">
                                      <p:cBhvr>
                                        <p:cTn id="76" dur="500"/>
                                        <p:tgtEl>
                                          <p:spTgt spid="34"/>
                                        </p:tgtEl>
                                      </p:cBhvr>
                                    </p:animEffect>
                                  </p:childTnLst>
                                </p:cTn>
                              </p:par>
                            </p:childTnLst>
                          </p:cTn>
                        </p:par>
                      </p:childTnLst>
                    </p:cTn>
                  </p:par>
                  <p:par>
                    <p:cTn id="77" fill="hold">
                      <p:stCondLst>
                        <p:cond delay="indefinite"/>
                      </p:stCondLst>
                      <p:childTnLst>
                        <p:par>
                          <p:cTn id="78" fill="hold">
                            <p:stCondLst>
                              <p:cond delay="0"/>
                            </p:stCondLst>
                            <p:childTnLst>
                              <p:par>
                                <p:cTn id="79" presetID="3" presetClass="entr" presetSubtype="10" fill="hold" grpId="0" nodeType="clickEffect">
                                  <p:stCondLst>
                                    <p:cond delay="0"/>
                                  </p:stCondLst>
                                  <p:childTnLst>
                                    <p:set>
                                      <p:cBhvr>
                                        <p:cTn id="80" dur="1" fill="hold">
                                          <p:stCondLst>
                                            <p:cond delay="0"/>
                                          </p:stCondLst>
                                        </p:cTn>
                                        <p:tgtEl>
                                          <p:spTgt spid="40"/>
                                        </p:tgtEl>
                                        <p:attrNameLst>
                                          <p:attrName>style.visibility</p:attrName>
                                        </p:attrNameLst>
                                      </p:cBhvr>
                                      <p:to>
                                        <p:strVal val="visible"/>
                                      </p:to>
                                    </p:set>
                                    <p:animEffect transition="in" filter="blinds(horizontal)">
                                      <p:cBhvr>
                                        <p:cTn id="81"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p:bldP spid="11" grpId="0"/>
      <p:bldP spid="17" grpId="0"/>
      <p:bldP spid="21" grpId="0"/>
      <p:bldP spid="24" grpId="0"/>
      <p:bldP spid="31" grpId="0"/>
      <p:bldP spid="34" grpId="0"/>
      <p:bldP spid="37" grpId="0"/>
      <p:bldP spid="39" grpId="0"/>
      <p:bldP spid="4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Schematic</a:t>
            </a:r>
          </a:p>
        </p:txBody>
      </p:sp>
      <p:pic>
        <p:nvPicPr>
          <p:cNvPr id="25" name="Picture 24"/>
          <p:cNvPicPr>
            <a:picLocks noChangeAspect="1"/>
          </p:cNvPicPr>
          <p:nvPr/>
        </p:nvPicPr>
        <p:blipFill>
          <a:blip r:embed="rId3"/>
          <a:stretch>
            <a:fillRect/>
          </a:stretch>
        </p:blipFill>
        <p:spPr>
          <a:xfrm>
            <a:off x="2490999" y="1916035"/>
            <a:ext cx="7270961" cy="4139439"/>
          </a:xfrm>
          <a:prstGeom prst="rect">
            <a:avLst/>
          </a:prstGeom>
        </p:spPr>
      </p:pic>
      <p:pic>
        <p:nvPicPr>
          <p:cNvPr id="13" name="Picture 12"/>
          <p:cNvPicPr>
            <a:picLocks noChangeAspect="1"/>
          </p:cNvPicPr>
          <p:nvPr/>
        </p:nvPicPr>
        <p:blipFill>
          <a:blip r:embed="rId4">
            <a:grayscl/>
            <a:extLst>
              <a:ext uri="{BEBA8EAE-BF5A-486C-A8C5-ECC9F3942E4B}">
                <a14:imgProps xmlns:a14="http://schemas.microsoft.com/office/drawing/2010/main">
                  <a14:imgLayer r:embed="rId5">
                    <a14:imgEffect>
                      <a14:saturation sat="159000"/>
                    </a14:imgEffect>
                  </a14:imgLayer>
                </a14:imgProps>
              </a:ext>
            </a:extLst>
          </a:blip>
          <a:stretch>
            <a:fillRect/>
          </a:stretch>
        </p:blipFill>
        <p:spPr>
          <a:xfrm>
            <a:off x="1240621" y="2475234"/>
            <a:ext cx="1672240" cy="1247094"/>
          </a:xfrm>
          <a:prstGeom prst="rect">
            <a:avLst/>
          </a:prstGeom>
        </p:spPr>
      </p:pic>
      <p:cxnSp>
        <p:nvCxnSpPr>
          <p:cNvPr id="21" name="Straight Arrow Connector 20"/>
          <p:cNvCxnSpPr/>
          <p:nvPr/>
        </p:nvCxnSpPr>
        <p:spPr>
          <a:xfrm flipH="1" flipV="1">
            <a:off x="2076741" y="3188118"/>
            <a:ext cx="2358625" cy="977945"/>
          </a:xfrm>
          <a:prstGeom prst="straightConnector1">
            <a:avLst/>
          </a:prstGeom>
          <a:ln>
            <a:solidFill>
              <a:srgbClr val="FF0000"/>
            </a:solidFill>
            <a:tailEnd type="triangle"/>
          </a:ln>
        </p:spPr>
        <p:style>
          <a:lnRef idx="3">
            <a:schemeClr val="accent3"/>
          </a:lnRef>
          <a:fillRef idx="0">
            <a:schemeClr val="accent3"/>
          </a:fillRef>
          <a:effectRef idx="2">
            <a:schemeClr val="accent3"/>
          </a:effectRef>
          <a:fontRef idx="minor">
            <a:schemeClr val="tx1"/>
          </a:fontRef>
        </p:style>
      </p:cxnSp>
      <p:cxnSp>
        <p:nvCxnSpPr>
          <p:cNvPr id="27" name="Straight Arrow Connector 26"/>
          <p:cNvCxnSpPr/>
          <p:nvPr/>
        </p:nvCxnSpPr>
        <p:spPr>
          <a:xfrm flipV="1">
            <a:off x="1371050" y="3098781"/>
            <a:ext cx="232177" cy="977945"/>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
        <p:nvSpPr>
          <p:cNvPr id="29" name="TextBox 28"/>
          <p:cNvSpPr txBox="1"/>
          <p:nvPr/>
        </p:nvSpPr>
        <p:spPr>
          <a:xfrm>
            <a:off x="840828" y="4166063"/>
            <a:ext cx="1418896" cy="646331"/>
          </a:xfrm>
          <a:prstGeom prst="rect">
            <a:avLst/>
          </a:prstGeom>
          <a:noFill/>
        </p:spPr>
        <p:txBody>
          <a:bodyPr wrap="square" rtlCol="0">
            <a:spAutoFit/>
          </a:bodyPr>
          <a:lstStyle/>
          <a:p>
            <a:r>
              <a:rPr lang="en-US" dirty="0"/>
              <a:t>Thickness:  </a:t>
            </a:r>
          </a:p>
          <a:p>
            <a:r>
              <a:rPr lang="en-US" dirty="0"/>
              <a:t>5 um</a:t>
            </a:r>
          </a:p>
        </p:txBody>
      </p:sp>
      <p:cxnSp>
        <p:nvCxnSpPr>
          <p:cNvPr id="30" name="Straight Arrow Connector 29"/>
          <p:cNvCxnSpPr/>
          <p:nvPr/>
        </p:nvCxnSpPr>
        <p:spPr>
          <a:xfrm flipH="1">
            <a:off x="7634612" y="3587753"/>
            <a:ext cx="952340" cy="488974"/>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
        <p:nvSpPr>
          <p:cNvPr id="32" name="TextBox 31"/>
          <p:cNvSpPr txBox="1"/>
          <p:nvPr/>
        </p:nvSpPr>
        <p:spPr>
          <a:xfrm>
            <a:off x="8746637" y="3030759"/>
            <a:ext cx="3205655" cy="646331"/>
          </a:xfrm>
          <a:prstGeom prst="rect">
            <a:avLst/>
          </a:prstGeom>
          <a:noFill/>
        </p:spPr>
        <p:txBody>
          <a:bodyPr wrap="square" rtlCol="0">
            <a:spAutoFit/>
          </a:bodyPr>
          <a:lstStyle/>
          <a:p>
            <a:r>
              <a:rPr lang="en-US" dirty="0"/>
              <a:t>Air: </a:t>
            </a:r>
          </a:p>
          <a:p>
            <a:r>
              <a:rPr lang="en-US" dirty="0"/>
              <a:t>900 um x 400 um x 50 um</a:t>
            </a:r>
          </a:p>
        </p:txBody>
      </p:sp>
    </p:spTree>
    <p:extLst>
      <p:ext uri="{BB962C8B-B14F-4D97-AF65-F5344CB8AC3E}">
        <p14:creationId xmlns:p14="http://schemas.microsoft.com/office/powerpoint/2010/main" val="10473082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blinds(horizontal)">
                                      <p:cBhvr>
                                        <p:cTn id="7" dur="500"/>
                                        <p:tgtEl>
                                          <p:spTgt spid="25"/>
                                        </p:tgtEl>
                                      </p:cBhvr>
                                    </p:animEffect>
                                  </p:childTnLst>
                                </p:cTn>
                              </p:par>
                            </p:childTnLst>
                          </p:cTn>
                        </p:par>
                        <p:par>
                          <p:cTn id="8" fill="hold">
                            <p:stCondLst>
                              <p:cond delay="500"/>
                            </p:stCondLst>
                            <p:childTnLst>
                              <p:par>
                                <p:cTn id="9" presetID="3" presetClass="entr" presetSubtype="10" fill="hold" nodeType="afterEffect">
                                  <p:stCondLst>
                                    <p:cond delay="0"/>
                                  </p:stCondLst>
                                  <p:childTnLst>
                                    <p:set>
                                      <p:cBhvr>
                                        <p:cTn id="10" dur="1" fill="hold">
                                          <p:stCondLst>
                                            <p:cond delay="0"/>
                                          </p:stCondLst>
                                        </p:cTn>
                                        <p:tgtEl>
                                          <p:spTgt spid="21"/>
                                        </p:tgtEl>
                                        <p:attrNameLst>
                                          <p:attrName>style.visibility</p:attrName>
                                        </p:attrNameLst>
                                      </p:cBhvr>
                                      <p:to>
                                        <p:strVal val="visible"/>
                                      </p:to>
                                    </p:set>
                                    <p:animEffect transition="in" filter="blinds(horizontal)">
                                      <p:cBhvr>
                                        <p:cTn id="11" dur="500"/>
                                        <p:tgtEl>
                                          <p:spTgt spid="21"/>
                                        </p:tgtEl>
                                      </p:cBhvr>
                                    </p:animEffect>
                                  </p:childTnLst>
                                </p:cTn>
                              </p:par>
                            </p:childTnLst>
                          </p:cTn>
                        </p:par>
                        <p:par>
                          <p:cTn id="12" fill="hold">
                            <p:stCondLst>
                              <p:cond delay="1000"/>
                            </p:stCondLst>
                            <p:childTnLst>
                              <p:par>
                                <p:cTn id="13" presetID="3" presetClass="entr" presetSubtype="10" fill="hold" nodeType="after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blinds(horizontal)">
                                      <p:cBhvr>
                                        <p:cTn id="15" dur="500"/>
                                        <p:tgtEl>
                                          <p:spTgt spid="13"/>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27"/>
                                        </p:tgtEl>
                                        <p:attrNameLst>
                                          <p:attrName>style.visibility</p:attrName>
                                        </p:attrNameLst>
                                      </p:cBhvr>
                                      <p:to>
                                        <p:strVal val="visible"/>
                                      </p:to>
                                    </p:set>
                                    <p:animEffect transition="in" filter="blinds(horizontal)">
                                      <p:cBhvr>
                                        <p:cTn id="20" dur="500"/>
                                        <p:tgtEl>
                                          <p:spTgt spid="27"/>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grpId="0" nodeType="clickEffect">
                                  <p:stCondLst>
                                    <p:cond delay="0"/>
                                  </p:stCondLst>
                                  <p:childTnLst>
                                    <p:set>
                                      <p:cBhvr>
                                        <p:cTn id="24" dur="1" fill="hold">
                                          <p:stCondLst>
                                            <p:cond delay="0"/>
                                          </p:stCondLst>
                                        </p:cTn>
                                        <p:tgtEl>
                                          <p:spTgt spid="29"/>
                                        </p:tgtEl>
                                        <p:attrNameLst>
                                          <p:attrName>style.visibility</p:attrName>
                                        </p:attrNameLst>
                                      </p:cBhvr>
                                      <p:to>
                                        <p:strVal val="visible"/>
                                      </p:to>
                                    </p:set>
                                    <p:animEffect transition="in" filter="blinds(horizontal)">
                                      <p:cBhvr>
                                        <p:cTn id="25" dur="500"/>
                                        <p:tgtEl>
                                          <p:spTgt spid="29"/>
                                        </p:tgtEl>
                                      </p:cBhvr>
                                    </p:animEffect>
                                  </p:childTnLst>
                                </p:cTn>
                              </p:par>
                            </p:childTnLst>
                          </p:cTn>
                        </p:par>
                      </p:childTnLst>
                    </p:cTn>
                  </p:par>
                  <p:par>
                    <p:cTn id="26" fill="hold">
                      <p:stCondLst>
                        <p:cond delay="indefinite"/>
                      </p:stCondLst>
                      <p:childTnLst>
                        <p:par>
                          <p:cTn id="27" fill="hold">
                            <p:stCondLst>
                              <p:cond delay="0"/>
                            </p:stCondLst>
                            <p:childTnLst>
                              <p:par>
                                <p:cTn id="28" presetID="3" presetClass="entr" presetSubtype="10" fill="hold" nodeType="clickEffect">
                                  <p:stCondLst>
                                    <p:cond delay="0"/>
                                  </p:stCondLst>
                                  <p:childTnLst>
                                    <p:set>
                                      <p:cBhvr>
                                        <p:cTn id="29" dur="1" fill="hold">
                                          <p:stCondLst>
                                            <p:cond delay="0"/>
                                          </p:stCondLst>
                                        </p:cTn>
                                        <p:tgtEl>
                                          <p:spTgt spid="30"/>
                                        </p:tgtEl>
                                        <p:attrNameLst>
                                          <p:attrName>style.visibility</p:attrName>
                                        </p:attrNameLst>
                                      </p:cBhvr>
                                      <p:to>
                                        <p:strVal val="visible"/>
                                      </p:to>
                                    </p:set>
                                    <p:animEffect transition="in" filter="blinds(horizontal)">
                                      <p:cBhvr>
                                        <p:cTn id="30" dur="500"/>
                                        <p:tgtEl>
                                          <p:spTgt spid="30"/>
                                        </p:tgtEl>
                                      </p:cBhvr>
                                    </p:animEffect>
                                  </p:childTnLst>
                                </p:cTn>
                              </p:par>
                              <p:par>
                                <p:cTn id="31" presetID="3" presetClass="entr" presetSubtype="10" fill="hold" grpId="0" nodeType="withEffect">
                                  <p:stCondLst>
                                    <p:cond delay="0"/>
                                  </p:stCondLst>
                                  <p:childTnLst>
                                    <p:set>
                                      <p:cBhvr>
                                        <p:cTn id="32" dur="1" fill="hold">
                                          <p:stCondLst>
                                            <p:cond delay="0"/>
                                          </p:stCondLst>
                                        </p:cTn>
                                        <p:tgtEl>
                                          <p:spTgt spid="32"/>
                                        </p:tgtEl>
                                        <p:attrNameLst>
                                          <p:attrName>style.visibility</p:attrName>
                                        </p:attrNameLst>
                                      </p:cBhvr>
                                      <p:to>
                                        <p:strVal val="visible"/>
                                      </p:to>
                                    </p:set>
                                    <p:animEffect transition="in" filter="blinds(horizontal)">
                                      <p:cBhvr>
                                        <p:cTn id="33"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97584" y="297113"/>
            <a:ext cx="10058400" cy="1450757"/>
          </a:xfrm>
        </p:spPr>
        <p:txBody>
          <a:bodyPr/>
          <a:lstStyle/>
          <a:p>
            <a:r>
              <a:rPr lang="en-US" dirty="0"/>
              <a:t>Direction</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022488429"/>
              </p:ext>
            </p:extLst>
          </p:nvPr>
        </p:nvGraphicFramePr>
        <p:xfrm>
          <a:off x="-1152248" y="2151063"/>
          <a:ext cx="10058400" cy="40227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6" name="Content Placeholder 3"/>
          <p:cNvGraphicFramePr>
            <a:graphicFrameLocks/>
          </p:cNvGraphicFramePr>
          <p:nvPr>
            <p:extLst>
              <p:ext uri="{D42A27DB-BD31-4B8C-83A1-F6EECF244321}">
                <p14:modId xmlns:p14="http://schemas.microsoft.com/office/powerpoint/2010/main" val="2057348537"/>
              </p:ext>
            </p:extLst>
          </p:nvPr>
        </p:nvGraphicFramePr>
        <p:xfrm>
          <a:off x="3761336" y="1283959"/>
          <a:ext cx="10058400" cy="4022725"/>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20843513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linds(horizontal)">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Graphic spid="6" grpId="0">
        <p:bldAsOne/>
      </p:bldGraphic>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Process</a:t>
            </a:r>
          </a:p>
        </p:txBody>
      </p:sp>
      <p:sp>
        <p:nvSpPr>
          <p:cNvPr id="3" name="Content Placeholder 2"/>
          <p:cNvSpPr>
            <a:spLocks noGrp="1"/>
          </p:cNvSpPr>
          <p:nvPr>
            <p:ph idx="1"/>
          </p:nvPr>
        </p:nvSpPr>
        <p:spPr/>
        <p:txBody>
          <a:bodyPr/>
          <a:lstStyle/>
          <a:p>
            <a:r>
              <a:rPr lang="en-US" dirty="0"/>
              <a:t>Find the initial Eigen-modes</a:t>
            </a:r>
          </a:p>
          <a:p>
            <a:endParaRPr lang="en-US" dirty="0"/>
          </a:p>
          <a:p>
            <a:endParaRPr lang="en-US" dirty="0"/>
          </a:p>
          <a:p>
            <a:endParaRPr lang="en-US" dirty="0"/>
          </a:p>
        </p:txBody>
      </p:sp>
      <p:pic>
        <p:nvPicPr>
          <p:cNvPr id="6" name="Picture 5"/>
          <p:cNvPicPr>
            <a:picLocks noChangeAspect="1"/>
          </p:cNvPicPr>
          <p:nvPr/>
        </p:nvPicPr>
        <p:blipFill>
          <a:blip r:embed="rId3"/>
          <a:stretch>
            <a:fillRect/>
          </a:stretch>
        </p:blipFill>
        <p:spPr>
          <a:xfrm>
            <a:off x="864675" y="2181634"/>
            <a:ext cx="4849007" cy="4089619"/>
          </a:xfrm>
          <a:prstGeom prst="rect">
            <a:avLst/>
          </a:prstGeom>
        </p:spPr>
      </p:pic>
      <p:pic>
        <p:nvPicPr>
          <p:cNvPr id="7" name="Picture 6"/>
          <p:cNvPicPr>
            <a:picLocks noChangeAspect="1"/>
          </p:cNvPicPr>
          <p:nvPr/>
        </p:nvPicPr>
        <p:blipFill>
          <a:blip r:embed="rId4"/>
          <a:stretch>
            <a:fillRect/>
          </a:stretch>
        </p:blipFill>
        <p:spPr>
          <a:xfrm>
            <a:off x="6512253" y="2181634"/>
            <a:ext cx="4544630" cy="4145593"/>
          </a:xfrm>
          <a:prstGeom prst="rect">
            <a:avLst/>
          </a:prstGeom>
        </p:spPr>
      </p:pic>
    </p:spTree>
    <p:extLst>
      <p:ext uri="{BB962C8B-B14F-4D97-AF65-F5344CB8AC3E}">
        <p14:creationId xmlns:p14="http://schemas.microsoft.com/office/powerpoint/2010/main" val="13344592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horizontal)">
                                      <p:cBhvr>
                                        <p:cTn id="7" dur="500"/>
                                        <p:tgtEl>
                                          <p:spTgt spid="6"/>
                                        </p:tgtEl>
                                      </p:cBhvr>
                                    </p:animEffect>
                                  </p:childTnLst>
                                </p:cTn>
                              </p:par>
                              <p:par>
                                <p:cTn id="8" presetID="3" presetClass="entr" presetSubtype="1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blinds(horizontal)">
                                      <p:cBhvr>
                                        <p:cTn id="1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Process</a:t>
            </a:r>
          </a:p>
        </p:txBody>
      </p:sp>
      <p:sp>
        <p:nvSpPr>
          <p:cNvPr id="3" name="Content Placeholder 2"/>
          <p:cNvSpPr>
            <a:spLocks noGrp="1"/>
          </p:cNvSpPr>
          <p:nvPr>
            <p:ph idx="1"/>
          </p:nvPr>
        </p:nvSpPr>
        <p:spPr/>
        <p:txBody>
          <a:bodyPr/>
          <a:lstStyle/>
          <a:p>
            <a:r>
              <a:rPr lang="en-US" dirty="0"/>
              <a:t>Optimization result</a:t>
            </a:r>
          </a:p>
          <a:p>
            <a:pPr algn="ctr"/>
            <a:r>
              <a:rPr lang="en-US" dirty="0"/>
              <a:t>Objective: Eigen-frequency close to 10000Hz</a:t>
            </a:r>
          </a:p>
          <a:p>
            <a:pPr algn="ctr"/>
            <a:r>
              <a:rPr lang="en-US" dirty="0"/>
              <a:t>The number of the result need to be minimized </a:t>
            </a:r>
          </a:p>
          <a:p>
            <a:r>
              <a:rPr lang="en-US" dirty="0"/>
              <a:t>    </a:t>
            </a:r>
          </a:p>
          <a:p>
            <a:r>
              <a:rPr lang="en-US" dirty="0"/>
              <a:t>                           Bounds</a:t>
            </a:r>
          </a:p>
        </p:txBody>
      </p:sp>
      <p:pic>
        <p:nvPicPr>
          <p:cNvPr id="8" name="Picture 7"/>
          <p:cNvPicPr>
            <a:picLocks noChangeAspect="1"/>
          </p:cNvPicPr>
          <p:nvPr/>
        </p:nvPicPr>
        <p:blipFill>
          <a:blip r:embed="rId2"/>
          <a:stretch>
            <a:fillRect/>
          </a:stretch>
        </p:blipFill>
        <p:spPr>
          <a:xfrm>
            <a:off x="5517931" y="3756200"/>
            <a:ext cx="6674069" cy="2515558"/>
          </a:xfrm>
          <a:prstGeom prst="rect">
            <a:avLst/>
          </a:prstGeom>
        </p:spPr>
      </p:pic>
      <p:pic>
        <p:nvPicPr>
          <p:cNvPr id="10" name="Picture 9"/>
          <p:cNvPicPr>
            <a:picLocks noChangeAspect="1"/>
          </p:cNvPicPr>
          <p:nvPr/>
        </p:nvPicPr>
        <p:blipFill>
          <a:blip r:embed="rId3"/>
          <a:stretch>
            <a:fillRect/>
          </a:stretch>
        </p:blipFill>
        <p:spPr>
          <a:xfrm>
            <a:off x="728980" y="4355550"/>
            <a:ext cx="5397500" cy="749300"/>
          </a:xfrm>
          <a:prstGeom prst="rect">
            <a:avLst/>
          </a:prstGeom>
        </p:spPr>
      </p:pic>
      <p:sp>
        <p:nvSpPr>
          <p:cNvPr id="11" name="TextBox 10"/>
          <p:cNvSpPr txBox="1"/>
          <p:nvPr/>
        </p:nvSpPr>
        <p:spPr>
          <a:xfrm>
            <a:off x="11634951" y="4275315"/>
            <a:ext cx="315311" cy="1477328"/>
          </a:xfrm>
          <a:prstGeom prst="rect">
            <a:avLst/>
          </a:prstGeom>
          <a:noFill/>
        </p:spPr>
        <p:txBody>
          <a:bodyPr wrap="square" rtlCol="0">
            <a:spAutoFit/>
          </a:bodyPr>
          <a:lstStyle/>
          <a:p>
            <a:r>
              <a:rPr lang="en-US"/>
              <a:t>tabel</a:t>
            </a:r>
            <a:endParaRPr lang="en-US" dirty="0"/>
          </a:p>
        </p:txBody>
      </p:sp>
    </p:spTree>
    <p:extLst>
      <p:ext uri="{BB962C8B-B14F-4D97-AF65-F5344CB8AC3E}">
        <p14:creationId xmlns:p14="http://schemas.microsoft.com/office/powerpoint/2010/main" val="16445416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checkerboard(across)">
                                      <p:cBhvr>
                                        <p:cTn id="7" dur="500"/>
                                        <p:tgtEl>
                                          <p:spTgt spid="3">
                                            <p:txEl>
                                              <p:pRg st="1" end="1"/>
                                            </p:txEl>
                                          </p:spTgt>
                                        </p:tgtEl>
                                      </p:cBhvr>
                                    </p:animEffect>
                                  </p:childTnLst>
                                </p:cTn>
                              </p:par>
                              <p:par>
                                <p:cTn id="8" presetID="5" presetClass="entr" presetSubtype="10" fill="hold"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checkerboard(across)">
                                      <p:cBhvr>
                                        <p:cTn id="10" dur="500"/>
                                        <p:tgtEl>
                                          <p:spTgt spid="3">
                                            <p:txEl>
                                              <p:pRg st="2" end="2"/>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animEffect transition="in" filter="blinds(horizontal)">
                                      <p:cBhvr>
                                        <p:cTn id="15" dur="500"/>
                                        <p:tgtEl>
                                          <p:spTgt spid="3">
                                            <p:txEl>
                                              <p:pRg st="4" end="4"/>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blinds(horizontal)">
                                      <p:cBhvr>
                                        <p:cTn id="20" dur="500"/>
                                        <p:tgtEl>
                                          <p:spTgt spid="10"/>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nodeType="click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blinds(horizontal)">
                                      <p:cBhvr>
                                        <p:cTn id="25" dur="500"/>
                                        <p:tgtEl>
                                          <p:spTgt spid="8"/>
                                        </p:tgtEl>
                                      </p:cBhvr>
                                    </p:animEffec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grpId="0" nodeType="clickEffect">
                                  <p:stCondLst>
                                    <p:cond delay="0"/>
                                  </p:stCondLst>
                                  <p:childTnLst>
                                    <p:set>
                                      <p:cBhvr>
                                        <p:cTn id="29"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1440</TotalTime>
  <Words>682</Words>
  <Application>Microsoft Macintosh PowerPoint</Application>
  <PresentationFormat>Widescreen</PresentationFormat>
  <Paragraphs>176</Paragraphs>
  <Slides>13</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Calibri</vt:lpstr>
      <vt:lpstr>Calibri Light</vt:lpstr>
      <vt:lpstr>Retrospect</vt:lpstr>
      <vt:lpstr>MEMS Final Presentation </vt:lpstr>
      <vt:lpstr>Background MEMS and Comb Drive</vt:lpstr>
      <vt:lpstr>Method Stimulation</vt:lpstr>
      <vt:lpstr>Method Tools</vt:lpstr>
      <vt:lpstr>Schematic</vt:lpstr>
      <vt:lpstr>Schematic</vt:lpstr>
      <vt:lpstr>Direction</vt:lpstr>
      <vt:lpstr>Process</vt:lpstr>
      <vt:lpstr>Process</vt:lpstr>
      <vt:lpstr>Process</vt:lpstr>
      <vt:lpstr>Process frequency domain</vt:lpstr>
      <vt:lpstr>Process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MEMS Final Presentation </dc:title>
  <dc:creator>徐荣华</dc:creator>
  <cp:lastModifiedBy>Z C</cp:lastModifiedBy>
  <cp:revision>139</cp:revision>
  <dcterms:created xsi:type="dcterms:W3CDTF">2017-03-25T08:29:07Z</dcterms:created>
  <dcterms:modified xsi:type="dcterms:W3CDTF">2019-12-09T02:22:12Z</dcterms:modified>
</cp:coreProperties>
</file>

<file path=docProps/thumbnail.jpeg>
</file>